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58" r:id="rId3"/>
    <p:sldId id="259" r:id="rId4"/>
    <p:sldId id="260" r:id="rId5"/>
    <p:sldId id="261" r:id="rId6"/>
    <p:sldId id="262" r:id="rId7"/>
    <p:sldId id="263" r:id="rId8"/>
    <p:sldId id="257" r:id="rId9"/>
  </p:sldIdLst>
  <p:sldSz cx="9144000" cy="6858000" type="screen4x3"/>
  <p:notesSz cx="7315200" cy="9601200"/>
  <p:defaultTextStyle>
    <a:defPPr>
      <a:defRPr lang="en-US"/>
    </a:defPPr>
    <a:lvl1pPr algn="l" rtl="0" fontAlgn="base">
      <a:spcBef>
        <a:spcPct val="0"/>
      </a:spcBef>
      <a:spcAft>
        <a:spcPct val="0"/>
      </a:spcAft>
      <a:defRPr sz="1200" b="1" kern="1200">
        <a:solidFill>
          <a:schemeClr val="tx1"/>
        </a:solidFill>
        <a:latin typeface="Arial" charset="0"/>
        <a:ea typeface="+mn-ea"/>
        <a:cs typeface="Arial" charset="0"/>
      </a:defRPr>
    </a:lvl1pPr>
    <a:lvl2pPr marL="457200" algn="l" rtl="0" fontAlgn="base">
      <a:spcBef>
        <a:spcPct val="0"/>
      </a:spcBef>
      <a:spcAft>
        <a:spcPct val="0"/>
      </a:spcAft>
      <a:defRPr sz="1200" b="1" kern="1200">
        <a:solidFill>
          <a:schemeClr val="tx1"/>
        </a:solidFill>
        <a:latin typeface="Arial" charset="0"/>
        <a:ea typeface="+mn-ea"/>
        <a:cs typeface="Arial" charset="0"/>
      </a:defRPr>
    </a:lvl2pPr>
    <a:lvl3pPr marL="914400" algn="l" rtl="0" fontAlgn="base">
      <a:spcBef>
        <a:spcPct val="0"/>
      </a:spcBef>
      <a:spcAft>
        <a:spcPct val="0"/>
      </a:spcAft>
      <a:defRPr sz="1200" b="1" kern="1200">
        <a:solidFill>
          <a:schemeClr val="tx1"/>
        </a:solidFill>
        <a:latin typeface="Arial" charset="0"/>
        <a:ea typeface="+mn-ea"/>
        <a:cs typeface="Arial" charset="0"/>
      </a:defRPr>
    </a:lvl3pPr>
    <a:lvl4pPr marL="1371600" algn="l" rtl="0" fontAlgn="base">
      <a:spcBef>
        <a:spcPct val="0"/>
      </a:spcBef>
      <a:spcAft>
        <a:spcPct val="0"/>
      </a:spcAft>
      <a:defRPr sz="1200" b="1" kern="1200">
        <a:solidFill>
          <a:schemeClr val="tx1"/>
        </a:solidFill>
        <a:latin typeface="Arial" charset="0"/>
        <a:ea typeface="+mn-ea"/>
        <a:cs typeface="Arial" charset="0"/>
      </a:defRPr>
    </a:lvl4pPr>
    <a:lvl5pPr marL="1828800" algn="l" rtl="0" fontAlgn="base">
      <a:spcBef>
        <a:spcPct val="0"/>
      </a:spcBef>
      <a:spcAft>
        <a:spcPct val="0"/>
      </a:spcAft>
      <a:defRPr sz="1200" b="1" kern="1200">
        <a:solidFill>
          <a:schemeClr val="tx1"/>
        </a:solidFill>
        <a:latin typeface="Arial" charset="0"/>
        <a:ea typeface="+mn-ea"/>
        <a:cs typeface="Arial" charset="0"/>
      </a:defRPr>
    </a:lvl5pPr>
    <a:lvl6pPr marL="2286000" algn="l" defTabSz="914400" rtl="0" eaLnBrk="1" latinLnBrk="0" hangingPunct="1">
      <a:defRPr sz="1200" b="1" kern="1200">
        <a:solidFill>
          <a:schemeClr val="tx1"/>
        </a:solidFill>
        <a:latin typeface="Arial" charset="0"/>
        <a:ea typeface="+mn-ea"/>
        <a:cs typeface="Arial" charset="0"/>
      </a:defRPr>
    </a:lvl6pPr>
    <a:lvl7pPr marL="2743200" algn="l" defTabSz="914400" rtl="0" eaLnBrk="1" latinLnBrk="0" hangingPunct="1">
      <a:defRPr sz="1200" b="1" kern="1200">
        <a:solidFill>
          <a:schemeClr val="tx1"/>
        </a:solidFill>
        <a:latin typeface="Arial" charset="0"/>
        <a:ea typeface="+mn-ea"/>
        <a:cs typeface="Arial" charset="0"/>
      </a:defRPr>
    </a:lvl7pPr>
    <a:lvl8pPr marL="3200400" algn="l" defTabSz="914400" rtl="0" eaLnBrk="1" latinLnBrk="0" hangingPunct="1">
      <a:defRPr sz="1200" b="1" kern="1200">
        <a:solidFill>
          <a:schemeClr val="tx1"/>
        </a:solidFill>
        <a:latin typeface="Arial" charset="0"/>
        <a:ea typeface="+mn-ea"/>
        <a:cs typeface="Arial" charset="0"/>
      </a:defRPr>
    </a:lvl8pPr>
    <a:lvl9pPr marL="3657600" algn="l" defTabSz="914400" rtl="0" eaLnBrk="1" latinLnBrk="0" hangingPunct="1">
      <a:defRPr sz="12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00FF"/>
    <a:srgbClr val="075F31"/>
    <a:srgbClr val="20A6C6"/>
    <a:srgbClr val="D4F1F8"/>
    <a:srgbClr val="FF3300"/>
    <a:srgbClr val="FF9933"/>
    <a:srgbClr val="FFCC66"/>
    <a:srgbClr val="2EDF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60" autoAdjust="0"/>
    <p:restoredTop sz="99115" autoAdjust="0"/>
  </p:normalViewPr>
  <p:slideViewPr>
    <p:cSldViewPr>
      <p:cViewPr varScale="1">
        <p:scale>
          <a:sx n="88" d="100"/>
          <a:sy n="88" d="100"/>
        </p:scale>
        <p:origin x="-113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3114" y="-87"/>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ubstituent număr diapozitiv 3"/>
          <p:cNvSpPr>
            <a:spLocks noGrp="1"/>
          </p:cNvSpPr>
          <p:nvPr>
            <p:ph type="sldNum" sz="quarter" idx="3"/>
          </p:nvPr>
        </p:nvSpPr>
        <p:spPr>
          <a:xfrm>
            <a:off x="4142775" y="9119068"/>
            <a:ext cx="3170717" cy="480597"/>
          </a:xfrm>
          <a:prstGeom prst="rect">
            <a:avLst/>
          </a:prstGeom>
        </p:spPr>
        <p:txBody>
          <a:bodyPr vert="horz" lIns="91440" tIns="45720" rIns="91440" bIns="45720" rtlCol="0" anchor="b"/>
          <a:lstStyle>
            <a:lvl1pPr algn="r">
              <a:defRPr sz="1200">
                <a:latin typeface="Arial" charset="0"/>
                <a:cs typeface="+mn-cs"/>
              </a:defRPr>
            </a:lvl1pPr>
          </a:lstStyle>
          <a:p>
            <a:pPr>
              <a:defRPr/>
            </a:pPr>
            <a:fld id="{CE755052-0E2A-43B5-9B87-54980BA6F8FC}" type="slidenum">
              <a:rPr lang="ro-RO"/>
              <a:pPr>
                <a:defRPr/>
              </a:pPr>
              <a:t>‹#›</a:t>
            </a:fld>
            <a:endParaRPr lang="ro-RO"/>
          </a:p>
        </p:txBody>
      </p:sp>
    </p:spTree>
    <p:extLst>
      <p:ext uri="{BB962C8B-B14F-4D97-AF65-F5344CB8AC3E}">
        <p14:creationId xmlns:p14="http://schemas.microsoft.com/office/powerpoint/2010/main" val="3864967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717" cy="480598"/>
          </a:xfrm>
          <a:prstGeom prst="rect">
            <a:avLst/>
          </a:prstGeom>
          <a:noFill/>
          <a:ln w="9525">
            <a:noFill/>
            <a:miter lim="800000"/>
            <a:headEnd/>
            <a:tailEnd/>
          </a:ln>
          <a:effectLst/>
        </p:spPr>
        <p:txBody>
          <a:bodyPr vert="horz" wrap="square" lIns="91758" tIns="45878" rIns="91758" bIns="45878" numCol="1" anchor="t" anchorCtr="0" compatLnSpc="1">
            <a:prstTxWarp prst="textNoShape">
              <a:avLst/>
            </a:prstTxWarp>
          </a:bodyPr>
          <a:lstStyle>
            <a:lvl1pPr defTabSz="917665">
              <a:defRPr b="0">
                <a:latin typeface="Times New Roman" pitchFamily="18" charset="0"/>
                <a:cs typeface="+mn-cs"/>
              </a:defRPr>
            </a:lvl1pPr>
          </a:lstStyle>
          <a:p>
            <a:pPr>
              <a:defRPr/>
            </a:pPr>
            <a:endParaRPr lang="en-US"/>
          </a:p>
        </p:txBody>
      </p:sp>
      <p:sp>
        <p:nvSpPr>
          <p:cNvPr id="5125" name="Rectangle 5"/>
          <p:cNvSpPr>
            <a:spLocks noGrp="1" noChangeArrowheads="1"/>
          </p:cNvSpPr>
          <p:nvPr>
            <p:ph type="body" sz="quarter" idx="3"/>
          </p:nvPr>
        </p:nvSpPr>
        <p:spPr bwMode="auto">
          <a:xfrm>
            <a:off x="731179" y="4557231"/>
            <a:ext cx="5852843" cy="4322306"/>
          </a:xfrm>
          <a:prstGeom prst="rect">
            <a:avLst/>
          </a:prstGeom>
          <a:noFill/>
          <a:ln w="9525">
            <a:noFill/>
            <a:miter lim="800000"/>
            <a:headEnd/>
            <a:tailEnd/>
          </a:ln>
          <a:effectLst/>
        </p:spPr>
        <p:txBody>
          <a:bodyPr vert="horz" wrap="square" lIns="91758" tIns="45878" rIns="91758" bIns="45878" numCol="1" anchor="t" anchorCtr="0" compatLnSpc="1">
            <a:prstTxWarp prst="textNoShape">
              <a:avLst/>
            </a:prstTxWarp>
          </a:bodyPr>
          <a:lstStyle/>
          <a:p>
            <a:pPr lvl="0"/>
            <a:r>
              <a:rPr lang="en-US" noProof="0" smtClean="0"/>
              <a:t>Se face clic pentru editarea stilurilor textului Coordonatorului</a:t>
            </a:r>
          </a:p>
          <a:p>
            <a:pPr lvl="1"/>
            <a:r>
              <a:rPr lang="en-US" noProof="0" smtClean="0"/>
              <a:t>Nivelul secund</a:t>
            </a:r>
          </a:p>
          <a:p>
            <a:pPr lvl="2"/>
            <a:r>
              <a:rPr lang="en-US" noProof="0" smtClean="0"/>
              <a:t>Al treilea nivel</a:t>
            </a:r>
          </a:p>
          <a:p>
            <a:pPr lvl="3"/>
            <a:r>
              <a:rPr lang="en-US" noProof="0" smtClean="0"/>
              <a:t>Al patrulea nivel</a:t>
            </a:r>
          </a:p>
          <a:p>
            <a:pPr lvl="4"/>
            <a:r>
              <a:rPr lang="en-US" noProof="0" smtClean="0"/>
              <a:t>Al cincilea nivel</a:t>
            </a:r>
          </a:p>
        </p:txBody>
      </p:sp>
      <p:sp>
        <p:nvSpPr>
          <p:cNvPr id="5127" name="Rectangle 7"/>
          <p:cNvSpPr>
            <a:spLocks noGrp="1" noChangeArrowheads="1"/>
          </p:cNvSpPr>
          <p:nvPr>
            <p:ph type="sldNum" sz="quarter" idx="5"/>
          </p:nvPr>
        </p:nvSpPr>
        <p:spPr bwMode="auto">
          <a:xfrm>
            <a:off x="4142775" y="9119068"/>
            <a:ext cx="3170717" cy="480597"/>
          </a:xfrm>
          <a:prstGeom prst="rect">
            <a:avLst/>
          </a:prstGeom>
          <a:noFill/>
          <a:ln w="9525">
            <a:noFill/>
            <a:miter lim="800000"/>
            <a:headEnd/>
            <a:tailEnd/>
          </a:ln>
          <a:effectLst/>
        </p:spPr>
        <p:txBody>
          <a:bodyPr vert="horz" wrap="square" lIns="91758" tIns="45878" rIns="91758" bIns="45878" numCol="1" anchor="b" anchorCtr="0" compatLnSpc="1">
            <a:prstTxWarp prst="textNoShape">
              <a:avLst/>
            </a:prstTxWarp>
          </a:bodyPr>
          <a:lstStyle>
            <a:lvl1pPr algn="r" defTabSz="917665">
              <a:defRPr b="0">
                <a:latin typeface="Times New Roman" pitchFamily="18" charset="0"/>
                <a:cs typeface="+mn-cs"/>
              </a:defRPr>
            </a:lvl1pPr>
          </a:lstStyle>
          <a:p>
            <a:pPr>
              <a:defRPr/>
            </a:pPr>
            <a:fld id="{EB470E97-1794-4173-B0C8-50899FC920E9}" type="slidenum">
              <a:rPr lang="en-US"/>
              <a:pPr>
                <a:defRPr/>
              </a:pPr>
              <a:t>‹#›</a:t>
            </a:fld>
            <a:endParaRPr lang="en-US"/>
          </a:p>
        </p:txBody>
      </p:sp>
      <p:sp>
        <p:nvSpPr>
          <p:cNvPr id="8" name="Substituent subsol 7"/>
          <p:cNvSpPr>
            <a:spLocks noGrp="1"/>
          </p:cNvSpPr>
          <p:nvPr>
            <p:ph type="ftr" sz="quarter" idx="4"/>
          </p:nvPr>
        </p:nvSpPr>
        <p:spPr>
          <a:xfrm>
            <a:off x="0" y="9119068"/>
            <a:ext cx="3170717" cy="480597"/>
          </a:xfrm>
          <a:prstGeom prst="rect">
            <a:avLst/>
          </a:prstGeom>
        </p:spPr>
        <p:txBody>
          <a:bodyPr vert="horz" lIns="91440" tIns="45720" rIns="91440" bIns="45720" rtlCol="0" anchor="b"/>
          <a:lstStyle>
            <a:lvl1pPr algn="l">
              <a:defRPr sz="1200">
                <a:latin typeface="Arial" charset="0"/>
                <a:cs typeface="+mn-cs"/>
              </a:defRPr>
            </a:lvl1pPr>
          </a:lstStyle>
          <a:p>
            <a:pPr>
              <a:defRPr/>
            </a:pPr>
            <a:endParaRPr lang="ro-RO"/>
          </a:p>
        </p:txBody>
      </p:sp>
    </p:spTree>
    <p:extLst>
      <p:ext uri="{BB962C8B-B14F-4D97-AF65-F5344CB8AC3E}">
        <p14:creationId xmlns:p14="http://schemas.microsoft.com/office/powerpoint/2010/main" val="10684133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3.emf"/><Relationship Id="rId2" Type="http://schemas.openxmlformats.org/officeDocument/2006/relationships/image" Target="../media/image4.emf"/><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7.emf"/><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a început">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251520" y="1700213"/>
            <a:ext cx="8640960" cy="792683"/>
          </a:xfrm>
          <a:prstGeom prst="rect">
            <a:avLst/>
          </a:prstGeom>
        </p:spPr>
        <p:txBody>
          <a:bodyPr/>
          <a:lstStyle>
            <a:lvl1pPr algn="ctr">
              <a:buNone/>
              <a:defRPr sz="4000" b="1">
                <a:solidFill>
                  <a:srgbClr val="0033CC"/>
                </a:solidFill>
              </a:defRPr>
            </a:lvl1pPr>
          </a:lstStyle>
          <a:p>
            <a:pPr lvl="0"/>
            <a:r>
              <a:rPr lang="ro-RO" dirty="0" smtClean="0"/>
              <a:t>Titlu</a:t>
            </a:r>
            <a:endParaRPr lang="en-US" dirty="0" smtClean="0"/>
          </a:p>
        </p:txBody>
      </p:sp>
      <p:sp>
        <p:nvSpPr>
          <p:cNvPr id="13" name="Text Placeholder 12"/>
          <p:cNvSpPr>
            <a:spLocks noGrp="1"/>
          </p:cNvSpPr>
          <p:nvPr>
            <p:ph type="body" sz="quarter" idx="11" hasCustomPrompt="1"/>
          </p:nvPr>
        </p:nvSpPr>
        <p:spPr>
          <a:xfrm>
            <a:off x="250825" y="2708275"/>
            <a:ext cx="8642350" cy="2016869"/>
          </a:xfrm>
          <a:prstGeom prst="rect">
            <a:avLst/>
          </a:prstGeom>
        </p:spPr>
        <p:txBody>
          <a:bodyPr/>
          <a:lstStyle>
            <a:lvl1pPr algn="ctr">
              <a:buNone/>
              <a:defRPr/>
            </a:lvl1pPr>
          </a:lstStyle>
          <a:p>
            <a:pPr lvl="0"/>
            <a:r>
              <a:rPr lang="ro-RO" dirty="0" smtClean="0"/>
              <a:t>Subtitlu</a:t>
            </a:r>
            <a:endParaRPr lang="en-US" dirty="0" smtClean="0"/>
          </a:p>
        </p:txBody>
      </p:sp>
      <p:pic>
        <p:nvPicPr>
          <p:cNvPr id="15" name="Imagine 14" descr="logo-print.emf"/>
          <p:cNvPicPr>
            <a:picLocks noChangeAspect="1"/>
          </p:cNvPicPr>
          <p:nvPr userDrawn="1"/>
        </p:nvPicPr>
        <p:blipFill>
          <a:blip r:embed="rId2" cstate="print"/>
          <a:stretch>
            <a:fillRect/>
          </a:stretch>
        </p:blipFill>
        <p:spPr>
          <a:xfrm>
            <a:off x="2843808" y="4646826"/>
            <a:ext cx="3426710" cy="1099449"/>
          </a:xfrm>
          <a:prstGeom prst="rect">
            <a:avLst/>
          </a:prstGeom>
        </p:spPr>
      </p:pic>
      <p:sp>
        <p:nvSpPr>
          <p:cNvPr id="16" name="CasetăText 15"/>
          <p:cNvSpPr txBox="1"/>
          <p:nvPr userDrawn="1"/>
        </p:nvSpPr>
        <p:spPr>
          <a:xfrm>
            <a:off x="251520" y="5691201"/>
            <a:ext cx="8640960" cy="338554"/>
          </a:xfrm>
          <a:prstGeom prst="rect">
            <a:avLst/>
          </a:prstGeom>
          <a:noFill/>
        </p:spPr>
        <p:txBody>
          <a:bodyPr wrap="square" rtlCol="0">
            <a:spAutoFit/>
          </a:bodyPr>
          <a:lstStyle/>
          <a:p>
            <a:pPr algn="ctr"/>
            <a:r>
              <a:rPr lang="ro-RO" sz="1600" i="1" dirty="0" smtClean="0">
                <a:latin typeface="+mn-lt"/>
              </a:rPr>
              <a:t>Inițiativă locală. Dezvoltare regională.</a:t>
            </a:r>
            <a:endParaRPr lang="ro-RO" sz="1600" i="1" dirty="0">
              <a:latin typeface="+mn-lt"/>
            </a:endParaRPr>
          </a:p>
        </p:txBody>
      </p:sp>
      <p:pic>
        <p:nvPicPr>
          <p:cNvPr id="1028" name="Picture 4" descr="D:\LUCRU\2019\2019-07-17-model-prezentare-2014-2020\imagini\antet.emf"/>
          <p:cNvPicPr>
            <a:picLocks noChangeAspect="1" noChangeArrowheads="1"/>
          </p:cNvPicPr>
          <p:nvPr userDrawn="1"/>
        </p:nvPicPr>
        <p:blipFill>
          <a:blip r:embed="rId3" cstate="print"/>
          <a:srcRect/>
          <a:stretch>
            <a:fillRect/>
          </a:stretch>
        </p:blipFill>
        <p:spPr bwMode="auto">
          <a:xfrm>
            <a:off x="251520" y="116632"/>
            <a:ext cx="8640000" cy="1017791"/>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pertă sfârșit">
    <p:spTree>
      <p:nvGrpSpPr>
        <p:cNvPr id="1" name=""/>
        <p:cNvGrpSpPr/>
        <p:nvPr/>
      </p:nvGrpSpPr>
      <p:grpSpPr>
        <a:xfrm>
          <a:off x="0" y="0"/>
          <a:ext cx="0" cy="0"/>
          <a:chOff x="0" y="0"/>
          <a:chExt cx="0" cy="0"/>
        </a:xfrm>
      </p:grpSpPr>
      <p:sp>
        <p:nvSpPr>
          <p:cNvPr id="10" name="Rectangle 3"/>
          <p:cNvSpPr>
            <a:spLocks noChangeArrowheads="1"/>
          </p:cNvSpPr>
          <p:nvPr userDrawn="1"/>
        </p:nvSpPr>
        <p:spPr bwMode="auto">
          <a:xfrm>
            <a:off x="539750" y="1268760"/>
            <a:ext cx="8226425" cy="584200"/>
          </a:xfrm>
          <a:prstGeom prst="rect">
            <a:avLst/>
          </a:prstGeom>
          <a:noFill/>
          <a:ln w="9525">
            <a:noFill/>
            <a:miter lim="800000"/>
            <a:headEnd/>
            <a:tailEnd/>
          </a:ln>
        </p:spPr>
        <p:txBody>
          <a:bodyPr>
            <a:spAutoFit/>
          </a:bodyPr>
          <a:lstStyle/>
          <a:p>
            <a:pPr algn="ctr"/>
            <a:r>
              <a:rPr lang="ro-RO" altLang="en-US" sz="3200" i="1" dirty="0">
                <a:latin typeface="+mn-lt"/>
              </a:rPr>
              <a:t>Vă </a:t>
            </a:r>
            <a:r>
              <a:rPr lang="ro-RO" altLang="en-US" sz="3200" i="1" dirty="0" smtClean="0">
                <a:latin typeface="+mn-lt"/>
              </a:rPr>
              <a:t>mulțumim </a:t>
            </a:r>
            <a:r>
              <a:rPr lang="ro-RO" altLang="en-US" sz="3200" i="1" dirty="0">
                <a:latin typeface="+mn-lt"/>
              </a:rPr>
              <a:t>pentru </a:t>
            </a:r>
            <a:r>
              <a:rPr lang="ro-RO" altLang="en-US" sz="3200" i="1" dirty="0" smtClean="0">
                <a:latin typeface="+mn-lt"/>
              </a:rPr>
              <a:t>atenție</a:t>
            </a:r>
            <a:r>
              <a:rPr lang="ro-RO" altLang="en-US" sz="3200" i="1" dirty="0">
                <a:latin typeface="+mn-lt"/>
              </a:rPr>
              <a:t>!</a:t>
            </a:r>
          </a:p>
        </p:txBody>
      </p:sp>
      <p:sp>
        <p:nvSpPr>
          <p:cNvPr id="11" name="Dreptunghi 8"/>
          <p:cNvSpPr/>
          <p:nvPr userDrawn="1"/>
        </p:nvSpPr>
        <p:spPr>
          <a:xfrm>
            <a:off x="179388" y="4119407"/>
            <a:ext cx="8785225" cy="430887"/>
          </a:xfrm>
          <a:prstGeom prst="rect">
            <a:avLst/>
          </a:prstGeom>
        </p:spPr>
        <p:txBody>
          <a:bodyPr>
            <a:spAutoFit/>
          </a:bodyPr>
          <a:lstStyle/>
          <a:p>
            <a:pPr algn="ctr"/>
            <a:r>
              <a:rPr lang="ro-RO" altLang="en-US" sz="1100" b="0" dirty="0">
                <a:latin typeface="+mn-lt"/>
              </a:rPr>
              <a:t>Investim în viitorul </a:t>
            </a:r>
            <a:r>
              <a:rPr lang="ro-RO" altLang="en-US" sz="1100" b="0" dirty="0" smtClean="0">
                <a:latin typeface="+mn-lt"/>
              </a:rPr>
              <a:t>tău</a:t>
            </a:r>
            <a:r>
              <a:rPr lang="ro-RO" altLang="en-US" sz="1100" b="0" dirty="0">
                <a:latin typeface="+mn-lt"/>
              </a:rPr>
              <a:t>!</a:t>
            </a:r>
          </a:p>
          <a:p>
            <a:pPr algn="ctr"/>
            <a:r>
              <a:rPr lang="ro-RO" altLang="en-US" sz="1100" b="0" dirty="0">
                <a:latin typeface="+mn-lt"/>
              </a:rPr>
              <a:t>Proiect selectat în cadrul Programului </a:t>
            </a:r>
            <a:r>
              <a:rPr lang="ro-RO" altLang="en-US" sz="1100" b="0" dirty="0" smtClean="0">
                <a:latin typeface="+mn-lt"/>
              </a:rPr>
              <a:t>Operațional </a:t>
            </a:r>
            <a:r>
              <a:rPr lang="ro-RO" altLang="en-US" sz="1100" b="0" dirty="0">
                <a:latin typeface="+mn-lt"/>
              </a:rPr>
              <a:t>Regional </a:t>
            </a:r>
            <a:r>
              <a:rPr lang="ro-RO" altLang="en-US" sz="1100" b="0" dirty="0" smtClean="0">
                <a:latin typeface="+mn-lt"/>
              </a:rPr>
              <a:t>și cofinanțat de Uniunea Europeană prin Fondul European pentru Dezvoltare Regională.</a:t>
            </a:r>
            <a:endParaRPr lang="en-US" altLang="en-US" sz="1100" b="0" dirty="0">
              <a:solidFill>
                <a:schemeClr val="accent2"/>
              </a:solidFill>
              <a:effectLst>
                <a:outerShdw blurRad="38100" dist="38100" dir="2700000" algn="tl">
                  <a:srgbClr val="C0C0C0"/>
                </a:outerShdw>
              </a:effectLst>
              <a:latin typeface="+mn-lt"/>
            </a:endParaRPr>
          </a:p>
        </p:txBody>
      </p:sp>
      <p:grpSp>
        <p:nvGrpSpPr>
          <p:cNvPr id="12" name="Group 28"/>
          <p:cNvGrpSpPr>
            <a:grpSpLocks/>
          </p:cNvGrpSpPr>
          <p:nvPr userDrawn="1"/>
        </p:nvGrpSpPr>
        <p:grpSpPr bwMode="auto">
          <a:xfrm>
            <a:off x="0" y="1916832"/>
            <a:ext cx="9144000" cy="2161010"/>
            <a:chOff x="-310" y="1988750"/>
            <a:chExt cx="9143738" cy="2161908"/>
          </a:xfrm>
        </p:grpSpPr>
        <p:sp>
          <p:nvSpPr>
            <p:cNvPr id="13" name="TextBox 11"/>
            <p:cNvSpPr txBox="1">
              <a:spLocks noChangeArrowheads="1"/>
            </p:cNvSpPr>
            <p:nvPr/>
          </p:nvSpPr>
          <p:spPr bwMode="auto">
            <a:xfrm>
              <a:off x="1187673" y="2580612"/>
              <a:ext cx="5382522" cy="1570046"/>
            </a:xfrm>
            <a:prstGeom prst="rect">
              <a:avLst/>
            </a:prstGeom>
            <a:noFill/>
            <a:ln w="9525">
              <a:noFill/>
              <a:miter lim="800000"/>
              <a:headEnd/>
              <a:tailEnd/>
            </a:ln>
          </p:spPr>
          <p:txBody>
            <a:bodyPr>
              <a:spAutoFit/>
            </a:bodyPr>
            <a:lstStyle/>
            <a:p>
              <a:r>
                <a:rPr lang="ro-RO" altLang="en-US" sz="1600" dirty="0">
                  <a:latin typeface="+mn-lt"/>
                </a:rPr>
                <a:t>Str. General Constantin Pantazi, nr. 7A,</a:t>
              </a:r>
              <a:br>
                <a:rPr lang="ro-RO" altLang="en-US" sz="1600" dirty="0">
                  <a:latin typeface="+mn-lt"/>
                </a:rPr>
              </a:br>
              <a:r>
                <a:rPr lang="ro-RO" altLang="en-US" sz="1600" dirty="0">
                  <a:latin typeface="+mn-lt"/>
                </a:rPr>
                <a:t>cod poștal 910164, mun. Călărași, jud. Călărași</a:t>
              </a:r>
            </a:p>
            <a:p>
              <a:r>
                <a:rPr lang="ro-RO" altLang="en-US" sz="1600" dirty="0">
                  <a:latin typeface="+mn-lt"/>
                </a:rPr>
                <a:t>0242-331.769, 0728-026.708</a:t>
              </a:r>
            </a:p>
            <a:p>
              <a:r>
                <a:rPr lang="ro-RO" altLang="en-US" sz="1600" dirty="0">
                  <a:latin typeface="+mn-lt"/>
                </a:rPr>
                <a:t>0242-313.167</a:t>
              </a:r>
            </a:p>
            <a:p>
              <a:r>
                <a:rPr lang="ro-RO" altLang="en-US" sz="1600" dirty="0">
                  <a:latin typeface="+mn-lt"/>
                </a:rPr>
                <a:t>office@adrmuntenia.ro,</a:t>
              </a:r>
              <a:r>
                <a:rPr lang="en-US" altLang="en-US" sz="1600" dirty="0">
                  <a:latin typeface="+mn-lt"/>
                </a:rPr>
                <a:t> c</a:t>
              </a:r>
              <a:r>
                <a:rPr lang="ro-RO" altLang="en-US" sz="1600" dirty="0">
                  <a:latin typeface="+mn-lt"/>
                </a:rPr>
                <a:t>omunicare</a:t>
              </a:r>
              <a:r>
                <a:rPr lang="en-US" altLang="en-US" sz="1600" dirty="0">
                  <a:latin typeface="+mn-lt"/>
                </a:rPr>
                <a:t>@</a:t>
              </a:r>
              <a:r>
                <a:rPr lang="en-US" altLang="en-US" sz="1600" dirty="0" err="1">
                  <a:latin typeface="+mn-lt"/>
                </a:rPr>
                <a:t>adrmuntenia.ro</a:t>
              </a:r>
              <a:endParaRPr lang="ro-RO" altLang="en-US" sz="1600" dirty="0">
                <a:latin typeface="+mn-lt"/>
              </a:endParaRPr>
            </a:p>
            <a:p>
              <a:r>
                <a:rPr lang="ro-RO" altLang="en-US" sz="1600" dirty="0">
                  <a:latin typeface="+mn-lt"/>
                </a:rPr>
                <a:t>www.adrmuntenia.ro, regio.adrmuntenia.ro</a:t>
              </a:r>
            </a:p>
          </p:txBody>
        </p:sp>
        <p:sp>
          <p:nvSpPr>
            <p:cNvPr id="14" name="TextBox 12"/>
            <p:cNvSpPr txBox="1">
              <a:spLocks noChangeArrowheads="1"/>
            </p:cNvSpPr>
            <p:nvPr/>
          </p:nvSpPr>
          <p:spPr bwMode="auto">
            <a:xfrm>
              <a:off x="-310" y="1988750"/>
              <a:ext cx="9143738" cy="585018"/>
            </a:xfrm>
            <a:prstGeom prst="rect">
              <a:avLst/>
            </a:prstGeom>
            <a:noFill/>
            <a:ln w="9525">
              <a:noFill/>
              <a:miter lim="800000"/>
              <a:headEnd/>
              <a:tailEnd/>
            </a:ln>
          </p:spPr>
          <p:txBody>
            <a:bodyPr wrap="square">
              <a:spAutoFit/>
            </a:bodyPr>
            <a:lstStyle/>
            <a:p>
              <a:pPr algn="ctr"/>
              <a:r>
                <a:rPr lang="ro-RO" altLang="en-US" sz="3200" dirty="0">
                  <a:solidFill>
                    <a:srgbClr val="2C348A"/>
                  </a:solidFill>
                  <a:latin typeface="+mn-lt"/>
                </a:rPr>
                <a:t>Agenția pentru Dezvoltare Regională Sud Muntenia</a:t>
              </a:r>
            </a:p>
          </p:txBody>
        </p:sp>
        <p:sp>
          <p:nvSpPr>
            <p:cNvPr id="15" name="TextBox 13"/>
            <p:cNvSpPr txBox="1">
              <a:spLocks noChangeArrowheads="1"/>
            </p:cNvSpPr>
            <p:nvPr/>
          </p:nvSpPr>
          <p:spPr bwMode="auto">
            <a:xfrm>
              <a:off x="107637" y="2565698"/>
              <a:ext cx="971600" cy="1569660"/>
            </a:xfrm>
            <a:prstGeom prst="rect">
              <a:avLst/>
            </a:prstGeom>
            <a:noFill/>
            <a:ln w="9525">
              <a:noFill/>
              <a:miter lim="800000"/>
              <a:headEnd/>
              <a:tailEnd/>
            </a:ln>
          </p:spPr>
          <p:txBody>
            <a:bodyPr>
              <a:spAutoFit/>
            </a:bodyPr>
            <a:lstStyle/>
            <a:p>
              <a:pPr algn="r"/>
              <a:r>
                <a:rPr lang="ro-RO" altLang="en-US" sz="1600" dirty="0">
                  <a:solidFill>
                    <a:schemeClr val="tx2"/>
                  </a:solidFill>
                  <a:latin typeface="+mn-lt"/>
                </a:rPr>
                <a:t>Adresă</a:t>
              </a:r>
            </a:p>
            <a:p>
              <a:pPr algn="r"/>
              <a:endParaRPr lang="ro-RO" altLang="en-US" sz="1600" dirty="0">
                <a:solidFill>
                  <a:schemeClr val="tx2"/>
                </a:solidFill>
                <a:latin typeface="+mn-lt"/>
              </a:endParaRPr>
            </a:p>
            <a:p>
              <a:pPr algn="r"/>
              <a:r>
                <a:rPr lang="ro-RO" altLang="en-US" sz="1600" dirty="0">
                  <a:solidFill>
                    <a:schemeClr val="tx2"/>
                  </a:solidFill>
                  <a:latin typeface="+mn-lt"/>
                </a:rPr>
                <a:t>Telefon</a:t>
              </a:r>
            </a:p>
            <a:p>
              <a:pPr algn="r"/>
              <a:r>
                <a:rPr lang="ro-RO" altLang="en-US" sz="1600" dirty="0">
                  <a:solidFill>
                    <a:schemeClr val="tx2"/>
                  </a:solidFill>
                  <a:latin typeface="+mn-lt"/>
                </a:rPr>
                <a:t>Fax</a:t>
              </a:r>
            </a:p>
            <a:p>
              <a:pPr algn="r"/>
              <a:r>
                <a:rPr lang="ro-RO" altLang="en-US" sz="1600" dirty="0">
                  <a:solidFill>
                    <a:schemeClr val="tx2"/>
                  </a:solidFill>
                  <a:latin typeface="+mn-lt"/>
                </a:rPr>
                <a:t>E-mail</a:t>
              </a:r>
            </a:p>
            <a:p>
              <a:pPr algn="r"/>
              <a:r>
                <a:rPr lang="ro-RO" altLang="en-US" sz="1600" dirty="0">
                  <a:solidFill>
                    <a:schemeClr val="tx2"/>
                  </a:solidFill>
                  <a:latin typeface="+mn-lt"/>
                </a:rPr>
                <a:t>Site</a:t>
              </a:r>
            </a:p>
          </p:txBody>
        </p:sp>
        <p:cxnSp>
          <p:nvCxnSpPr>
            <p:cNvPr id="16" name="Straight Connector 15"/>
            <p:cNvCxnSpPr/>
            <p:nvPr/>
          </p:nvCxnSpPr>
          <p:spPr>
            <a:xfrm>
              <a:off x="1115671" y="2565053"/>
              <a:ext cx="0" cy="1513517"/>
            </a:xfrm>
            <a:prstGeom prst="line">
              <a:avLst/>
            </a:prstGeom>
            <a:ln w="25400">
              <a:solidFill>
                <a:srgbClr val="2C348A"/>
              </a:solidFill>
            </a:ln>
          </p:spPr>
          <p:style>
            <a:lnRef idx="1">
              <a:schemeClr val="accent1"/>
            </a:lnRef>
            <a:fillRef idx="0">
              <a:schemeClr val="accent1"/>
            </a:fillRef>
            <a:effectRef idx="0">
              <a:schemeClr val="accent1"/>
            </a:effectRef>
            <a:fontRef idx="minor">
              <a:schemeClr val="tx1"/>
            </a:fontRef>
          </p:style>
        </p:cxnSp>
        <p:grpSp>
          <p:nvGrpSpPr>
            <p:cNvPr id="17" name="Group 15"/>
            <p:cNvGrpSpPr>
              <a:grpSpLocks/>
            </p:cNvGrpSpPr>
            <p:nvPr/>
          </p:nvGrpSpPr>
          <p:grpSpPr bwMode="auto">
            <a:xfrm>
              <a:off x="6588224" y="2637705"/>
              <a:ext cx="2520280" cy="1202650"/>
              <a:chOff x="6588224" y="2781721"/>
              <a:chExt cx="2520280" cy="1202650"/>
            </a:xfrm>
          </p:grpSpPr>
          <p:grpSp>
            <p:nvGrpSpPr>
              <p:cNvPr id="18" name="Group 36"/>
              <p:cNvGrpSpPr>
                <a:grpSpLocks/>
              </p:cNvGrpSpPr>
              <p:nvPr/>
            </p:nvGrpSpPr>
            <p:grpSpPr bwMode="auto">
              <a:xfrm>
                <a:off x="6588224" y="2781721"/>
                <a:ext cx="2232248" cy="338554"/>
                <a:chOff x="6588224" y="2781721"/>
                <a:chExt cx="2232248" cy="338554"/>
              </a:xfrm>
            </p:grpSpPr>
            <p:sp>
              <p:nvSpPr>
                <p:cNvPr id="28" name="TextBox 26"/>
                <p:cNvSpPr txBox="1">
                  <a:spLocks noChangeArrowheads="1"/>
                </p:cNvSpPr>
                <p:nvPr/>
              </p:nvSpPr>
              <p:spPr bwMode="auto">
                <a:xfrm>
                  <a:off x="6804248" y="2781722"/>
                  <a:ext cx="2016224" cy="338553"/>
                </a:xfrm>
                <a:prstGeom prst="rect">
                  <a:avLst/>
                </a:prstGeom>
                <a:noFill/>
                <a:ln w="9525">
                  <a:noFill/>
                  <a:miter lim="800000"/>
                  <a:headEnd/>
                  <a:tailEnd/>
                </a:ln>
              </p:spPr>
              <p:txBody>
                <a:bodyPr>
                  <a:spAutoFit/>
                </a:bodyPr>
                <a:lstStyle/>
                <a:p>
                  <a:r>
                    <a:rPr lang="ro-RO" altLang="en-US" sz="1600" dirty="0" err="1">
                      <a:latin typeface="+mn-lt"/>
                    </a:rPr>
                    <a:t>adrsudmunteni</a:t>
                  </a:r>
                  <a:r>
                    <a:rPr lang="en-US" altLang="en-US" sz="1600" dirty="0">
                      <a:latin typeface="+mn-lt"/>
                    </a:rPr>
                    <a:t>a</a:t>
                  </a:r>
                  <a:endParaRPr lang="ro-RO" altLang="en-US" sz="1600" dirty="0">
                    <a:latin typeface="+mn-lt"/>
                  </a:endParaRPr>
                </a:p>
              </p:txBody>
            </p:sp>
            <p:pic>
              <p:nvPicPr>
                <p:cNvPr id="29" name="Picture 27" descr="social-facebook.emf"/>
                <p:cNvPicPr>
                  <a:picLocks noChangeAspect="1"/>
                </p:cNvPicPr>
                <p:nvPr/>
              </p:nvPicPr>
              <p:blipFill>
                <a:blip r:embed="rId2" cstate="print"/>
                <a:srcRect/>
                <a:stretch>
                  <a:fillRect/>
                </a:stretch>
              </p:blipFill>
              <p:spPr bwMode="auto">
                <a:xfrm>
                  <a:off x="6588224" y="2781721"/>
                  <a:ext cx="251877" cy="252000"/>
                </a:xfrm>
                <a:prstGeom prst="rect">
                  <a:avLst/>
                </a:prstGeom>
                <a:noFill/>
                <a:ln w="9525">
                  <a:noFill/>
                  <a:miter lim="800000"/>
                  <a:headEnd/>
                  <a:tailEnd/>
                </a:ln>
              </p:spPr>
            </p:pic>
          </p:grpSp>
          <p:grpSp>
            <p:nvGrpSpPr>
              <p:cNvPr id="19" name="Group 37"/>
              <p:cNvGrpSpPr>
                <a:grpSpLocks/>
              </p:cNvGrpSpPr>
              <p:nvPr/>
            </p:nvGrpSpPr>
            <p:grpSpPr bwMode="auto">
              <a:xfrm>
                <a:off x="6588224" y="3069753"/>
                <a:ext cx="2448272" cy="338554"/>
                <a:chOff x="6588224" y="3213769"/>
                <a:chExt cx="2448272" cy="338554"/>
              </a:xfrm>
            </p:grpSpPr>
            <p:pic>
              <p:nvPicPr>
                <p:cNvPr id="26" name="Picture 24" descr="social-twitter.emf"/>
                <p:cNvPicPr>
                  <a:picLocks noChangeAspect="1"/>
                </p:cNvPicPr>
                <p:nvPr/>
              </p:nvPicPr>
              <p:blipFill>
                <a:blip r:embed="rId3" cstate="print"/>
                <a:srcRect/>
                <a:stretch>
                  <a:fillRect/>
                </a:stretch>
              </p:blipFill>
              <p:spPr bwMode="auto">
                <a:xfrm>
                  <a:off x="6588224" y="3213769"/>
                  <a:ext cx="251877" cy="252000"/>
                </a:xfrm>
                <a:prstGeom prst="rect">
                  <a:avLst/>
                </a:prstGeom>
                <a:noFill/>
                <a:ln w="9525">
                  <a:noFill/>
                  <a:miter lim="800000"/>
                  <a:headEnd/>
                  <a:tailEnd/>
                </a:ln>
              </p:spPr>
            </p:pic>
            <p:sp>
              <p:nvSpPr>
                <p:cNvPr id="27" name="TextBox 25"/>
                <p:cNvSpPr txBox="1">
                  <a:spLocks noChangeArrowheads="1"/>
                </p:cNvSpPr>
                <p:nvPr/>
              </p:nvSpPr>
              <p:spPr bwMode="auto">
                <a:xfrm>
                  <a:off x="6804248" y="3213770"/>
                  <a:ext cx="2232248" cy="338553"/>
                </a:xfrm>
                <a:prstGeom prst="rect">
                  <a:avLst/>
                </a:prstGeom>
                <a:noFill/>
                <a:ln w="9525">
                  <a:noFill/>
                  <a:miter lim="800000"/>
                  <a:headEnd/>
                  <a:tailEnd/>
                </a:ln>
              </p:spPr>
              <p:txBody>
                <a:bodyPr>
                  <a:spAutoFit/>
                </a:bodyPr>
                <a:lstStyle/>
                <a:p>
                  <a:r>
                    <a:rPr lang="ro-RO" altLang="en-US" sz="1600">
                      <a:latin typeface="+mn-lt"/>
                    </a:rPr>
                    <a:t>ADRSudMuntenia</a:t>
                  </a:r>
                </a:p>
              </p:txBody>
            </p:sp>
          </p:grpSp>
          <p:grpSp>
            <p:nvGrpSpPr>
              <p:cNvPr id="20" name="Group 38"/>
              <p:cNvGrpSpPr>
                <a:grpSpLocks/>
              </p:cNvGrpSpPr>
              <p:nvPr/>
            </p:nvGrpSpPr>
            <p:grpSpPr bwMode="auto">
              <a:xfrm>
                <a:off x="6588224" y="3357786"/>
                <a:ext cx="2520280" cy="338553"/>
                <a:chOff x="6588224" y="3645818"/>
                <a:chExt cx="2520280" cy="338553"/>
              </a:xfrm>
            </p:grpSpPr>
            <p:pic>
              <p:nvPicPr>
                <p:cNvPr id="24" name="Picture 22" descr="social-youtube.emf"/>
                <p:cNvPicPr>
                  <a:picLocks noChangeAspect="1"/>
                </p:cNvPicPr>
                <p:nvPr/>
              </p:nvPicPr>
              <p:blipFill>
                <a:blip r:embed="rId4" cstate="print"/>
                <a:srcRect/>
                <a:stretch>
                  <a:fillRect/>
                </a:stretch>
              </p:blipFill>
              <p:spPr bwMode="auto">
                <a:xfrm>
                  <a:off x="6588224" y="3645818"/>
                  <a:ext cx="251877" cy="252000"/>
                </a:xfrm>
                <a:prstGeom prst="rect">
                  <a:avLst/>
                </a:prstGeom>
                <a:noFill/>
                <a:ln w="9525">
                  <a:noFill/>
                  <a:miter lim="800000"/>
                  <a:headEnd/>
                  <a:tailEnd/>
                </a:ln>
              </p:spPr>
            </p:pic>
            <p:sp>
              <p:nvSpPr>
                <p:cNvPr id="25" name="TextBox 23"/>
                <p:cNvSpPr txBox="1">
                  <a:spLocks noChangeArrowheads="1"/>
                </p:cNvSpPr>
                <p:nvPr/>
              </p:nvSpPr>
              <p:spPr bwMode="auto">
                <a:xfrm>
                  <a:off x="6804248" y="3645818"/>
                  <a:ext cx="2304256" cy="338553"/>
                </a:xfrm>
                <a:prstGeom prst="rect">
                  <a:avLst/>
                </a:prstGeom>
                <a:noFill/>
                <a:ln w="9525">
                  <a:noFill/>
                  <a:miter lim="800000"/>
                  <a:headEnd/>
                  <a:tailEnd/>
                </a:ln>
              </p:spPr>
              <p:txBody>
                <a:bodyPr>
                  <a:spAutoFit/>
                </a:bodyPr>
                <a:lstStyle/>
                <a:p>
                  <a:r>
                    <a:rPr lang="ro-RO" altLang="en-US" sz="1600">
                      <a:latin typeface="+mn-lt"/>
                    </a:rPr>
                    <a:t>user/ADRSudMunteni</a:t>
                  </a:r>
                  <a:r>
                    <a:rPr lang="en-US" altLang="en-US" sz="1600">
                      <a:latin typeface="+mn-lt"/>
                    </a:rPr>
                    <a:t>a</a:t>
                  </a:r>
                  <a:endParaRPr lang="ro-RO" altLang="en-US" sz="1600">
                    <a:latin typeface="+mn-lt"/>
                  </a:endParaRPr>
                </a:p>
              </p:txBody>
            </p:sp>
          </p:grpSp>
          <p:grpSp>
            <p:nvGrpSpPr>
              <p:cNvPr id="21" name="Group 39"/>
              <p:cNvGrpSpPr>
                <a:grpSpLocks/>
              </p:cNvGrpSpPr>
              <p:nvPr/>
            </p:nvGrpSpPr>
            <p:grpSpPr bwMode="auto">
              <a:xfrm>
                <a:off x="6588224" y="3645817"/>
                <a:ext cx="1044624" cy="338554"/>
                <a:chOff x="6588224" y="4077865"/>
                <a:chExt cx="1044624" cy="338554"/>
              </a:xfrm>
            </p:grpSpPr>
            <p:pic>
              <p:nvPicPr>
                <p:cNvPr id="22" name="Picture 20" descr="social-pinterest.emf"/>
                <p:cNvPicPr>
                  <a:picLocks noChangeAspect="1"/>
                </p:cNvPicPr>
                <p:nvPr/>
              </p:nvPicPr>
              <p:blipFill>
                <a:blip r:embed="rId5" cstate="print"/>
                <a:srcRect/>
                <a:stretch>
                  <a:fillRect/>
                </a:stretch>
              </p:blipFill>
              <p:spPr bwMode="auto">
                <a:xfrm>
                  <a:off x="6588224" y="4077865"/>
                  <a:ext cx="251877" cy="252000"/>
                </a:xfrm>
                <a:prstGeom prst="rect">
                  <a:avLst/>
                </a:prstGeom>
                <a:noFill/>
                <a:ln w="9525">
                  <a:noFill/>
                  <a:miter lim="800000"/>
                  <a:headEnd/>
                  <a:tailEnd/>
                </a:ln>
              </p:spPr>
            </p:pic>
            <p:sp>
              <p:nvSpPr>
                <p:cNvPr id="23" name="TextBox 21"/>
                <p:cNvSpPr txBox="1">
                  <a:spLocks noChangeArrowheads="1"/>
                </p:cNvSpPr>
                <p:nvPr/>
              </p:nvSpPr>
              <p:spPr bwMode="auto">
                <a:xfrm>
                  <a:off x="6804248" y="4077866"/>
                  <a:ext cx="828600" cy="338553"/>
                </a:xfrm>
                <a:prstGeom prst="rect">
                  <a:avLst/>
                </a:prstGeom>
                <a:noFill/>
                <a:ln w="9525">
                  <a:noFill/>
                  <a:miter lim="800000"/>
                  <a:headEnd/>
                  <a:tailEnd/>
                </a:ln>
              </p:spPr>
              <p:txBody>
                <a:bodyPr>
                  <a:spAutoFit/>
                </a:bodyPr>
                <a:lstStyle/>
                <a:p>
                  <a:r>
                    <a:rPr lang="ro-RO" altLang="en-US" sz="1600">
                      <a:latin typeface="+mn-lt"/>
                    </a:rPr>
                    <a:t>adrsm</a:t>
                  </a:r>
                </a:p>
              </p:txBody>
            </p:sp>
          </p:grpSp>
        </p:grpSp>
      </p:grpSp>
      <p:pic>
        <p:nvPicPr>
          <p:cNvPr id="32" name="Imagine 31" descr="logo-print.emf"/>
          <p:cNvPicPr>
            <a:picLocks noChangeAspect="1"/>
          </p:cNvPicPr>
          <p:nvPr userDrawn="1"/>
        </p:nvPicPr>
        <p:blipFill>
          <a:blip r:embed="rId6" cstate="print"/>
          <a:stretch>
            <a:fillRect/>
          </a:stretch>
        </p:blipFill>
        <p:spPr>
          <a:xfrm>
            <a:off x="2843808" y="4646826"/>
            <a:ext cx="3426710" cy="1099449"/>
          </a:xfrm>
          <a:prstGeom prst="rect">
            <a:avLst/>
          </a:prstGeom>
        </p:spPr>
      </p:pic>
      <p:sp>
        <p:nvSpPr>
          <p:cNvPr id="33" name="CasetăText 32"/>
          <p:cNvSpPr txBox="1"/>
          <p:nvPr userDrawn="1"/>
        </p:nvSpPr>
        <p:spPr>
          <a:xfrm>
            <a:off x="251520" y="5691201"/>
            <a:ext cx="8640960" cy="338554"/>
          </a:xfrm>
          <a:prstGeom prst="rect">
            <a:avLst/>
          </a:prstGeom>
          <a:noFill/>
        </p:spPr>
        <p:txBody>
          <a:bodyPr wrap="square" rtlCol="0">
            <a:spAutoFit/>
          </a:bodyPr>
          <a:lstStyle/>
          <a:p>
            <a:pPr algn="ctr"/>
            <a:r>
              <a:rPr lang="ro-RO" sz="1600" i="1" dirty="0" smtClean="0">
                <a:latin typeface="+mn-lt"/>
              </a:rPr>
              <a:t>Inițiativă locală. Dezvoltare regională.</a:t>
            </a:r>
            <a:endParaRPr lang="ro-RO" sz="1600" i="1" dirty="0">
              <a:latin typeface="+mn-lt"/>
            </a:endParaRPr>
          </a:p>
        </p:txBody>
      </p:sp>
      <p:pic>
        <p:nvPicPr>
          <p:cNvPr id="34" name="Picture 4" descr="D:\LUCRU\2019\2019-07-17-model-prezentare-2014-2020\imagini\antet.emf"/>
          <p:cNvPicPr>
            <a:picLocks noChangeAspect="1" noChangeArrowheads="1"/>
          </p:cNvPicPr>
          <p:nvPr userDrawn="1"/>
        </p:nvPicPr>
        <p:blipFill>
          <a:blip r:embed="rId7" cstate="print"/>
          <a:srcRect/>
          <a:stretch>
            <a:fillRect/>
          </a:stretch>
        </p:blipFill>
        <p:spPr bwMode="auto">
          <a:xfrm>
            <a:off x="251520" y="116632"/>
            <a:ext cx="8640000" cy="101779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50825" y="260350"/>
            <a:ext cx="8642350" cy="5832475"/>
          </a:xfrm>
          <a:prstGeom prst="rect">
            <a:avLst/>
          </a:prstGeom>
        </p:spPr>
        <p:txBody>
          <a:bodyPr/>
          <a:lstStyle>
            <a:lvl1pPr>
              <a:defRPr baseline="0"/>
            </a:lvl1pPr>
            <a:lvl2pPr>
              <a:defRPr/>
            </a:lvl2pPr>
            <a:lvl3pPr>
              <a:defRPr/>
            </a:lvl3pPr>
            <a:lvl4pPr>
              <a:defRPr/>
            </a:lvl4pPr>
            <a:lvl5pPr>
              <a:defRPr/>
            </a:lvl5pPr>
          </a:lstStyle>
          <a:p>
            <a:pPr lvl="0"/>
            <a:r>
              <a:rPr lang="ro-RO" dirty="0" smtClean="0"/>
              <a:t>Primul nivel</a:t>
            </a:r>
            <a:endParaRPr lang="en-US" dirty="0" smtClean="0"/>
          </a:p>
          <a:p>
            <a:pPr lvl="1"/>
            <a:r>
              <a:rPr lang="ro-RO" dirty="0" smtClean="0"/>
              <a:t>Al doilea nivel</a:t>
            </a:r>
            <a:endParaRPr lang="en-US" dirty="0" smtClean="0"/>
          </a:p>
          <a:p>
            <a:pPr lvl="2"/>
            <a:r>
              <a:rPr lang="ro-RO" dirty="0" smtClean="0"/>
              <a:t>Al treilea nivel</a:t>
            </a:r>
            <a:endParaRPr lang="en-US" dirty="0" smtClean="0"/>
          </a:p>
          <a:p>
            <a:pPr lvl="3"/>
            <a:r>
              <a:rPr lang="ro-RO" dirty="0" smtClean="0"/>
              <a:t>Al patrulea nivel</a:t>
            </a:r>
            <a:endParaRPr lang="en-US" dirty="0" smtClean="0"/>
          </a:p>
          <a:p>
            <a:pPr lvl="4"/>
            <a:r>
              <a:rPr lang="ro-RO" dirty="0" smtClean="0"/>
              <a:t>Al cincilea nivel</a:t>
            </a:r>
            <a:endParaRPr lang="ro-RO"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D:\LUCRU\2019\2019-07-17-model-prezentare-2014-2020\imagini\subsol-interior.png"/>
          <p:cNvPicPr>
            <a:picLocks noChangeAspect="1" noChangeArrowheads="1"/>
          </p:cNvPicPr>
          <p:nvPr userDrawn="1"/>
        </p:nvPicPr>
        <p:blipFill>
          <a:blip r:embed="rId5" cstate="print"/>
          <a:srcRect/>
          <a:stretch>
            <a:fillRect/>
          </a:stretch>
        </p:blipFill>
        <p:spPr bwMode="auto">
          <a:xfrm>
            <a:off x="0" y="6165304"/>
            <a:ext cx="9144000" cy="493725"/>
          </a:xfrm>
          <a:prstGeom prst="rect">
            <a:avLst/>
          </a:prstGeom>
          <a:noFill/>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Lst>
  <p:txStyles>
    <p:titleStyle>
      <a:lvl1pPr algn="ctr" rtl="0" eaLnBrk="1" fontAlgn="base" hangingPunct="1">
        <a:spcBef>
          <a:spcPct val="0"/>
        </a:spcBef>
        <a:spcAft>
          <a:spcPct val="0"/>
        </a:spcAft>
        <a:defRPr sz="2400">
          <a:solidFill>
            <a:schemeClr val="tx2"/>
          </a:solidFill>
          <a:latin typeface="+mj-lt"/>
          <a:ea typeface="+mj-ea"/>
          <a:cs typeface="+mj-cs"/>
        </a:defRPr>
      </a:lvl1pPr>
      <a:lvl2pPr algn="ctr" rtl="0" eaLnBrk="1" fontAlgn="base" hangingPunct="1">
        <a:spcBef>
          <a:spcPct val="0"/>
        </a:spcBef>
        <a:spcAft>
          <a:spcPct val="0"/>
        </a:spcAft>
        <a:defRPr sz="2400">
          <a:solidFill>
            <a:schemeClr val="tx2"/>
          </a:solidFill>
          <a:latin typeface="Times New Roman" pitchFamily="18" charset="0"/>
        </a:defRPr>
      </a:lvl2pPr>
      <a:lvl3pPr algn="ctr" rtl="0" eaLnBrk="1" fontAlgn="base" hangingPunct="1">
        <a:spcBef>
          <a:spcPct val="0"/>
        </a:spcBef>
        <a:spcAft>
          <a:spcPct val="0"/>
        </a:spcAft>
        <a:defRPr sz="2400">
          <a:solidFill>
            <a:schemeClr val="tx2"/>
          </a:solidFill>
          <a:latin typeface="Times New Roman" pitchFamily="18" charset="0"/>
        </a:defRPr>
      </a:lvl3pPr>
      <a:lvl4pPr algn="ctr" rtl="0" eaLnBrk="1" fontAlgn="base" hangingPunct="1">
        <a:spcBef>
          <a:spcPct val="0"/>
        </a:spcBef>
        <a:spcAft>
          <a:spcPct val="0"/>
        </a:spcAft>
        <a:defRPr sz="2400">
          <a:solidFill>
            <a:schemeClr val="tx2"/>
          </a:solidFill>
          <a:latin typeface="Times New Roman" pitchFamily="18" charset="0"/>
        </a:defRPr>
      </a:lvl4pPr>
      <a:lvl5pPr algn="ctr" rtl="0" eaLnBrk="1" fontAlgn="base" hangingPunct="1">
        <a:spcBef>
          <a:spcPct val="0"/>
        </a:spcBef>
        <a:spcAft>
          <a:spcPct val="0"/>
        </a:spcAft>
        <a:defRPr sz="2400">
          <a:solidFill>
            <a:schemeClr val="tx2"/>
          </a:solidFill>
          <a:latin typeface="Times New Roman" pitchFamily="18" charset="0"/>
        </a:defRPr>
      </a:lvl5pPr>
      <a:lvl6pPr marL="457200" algn="ctr" rtl="0" eaLnBrk="1" fontAlgn="base" hangingPunct="1">
        <a:spcBef>
          <a:spcPct val="0"/>
        </a:spcBef>
        <a:spcAft>
          <a:spcPct val="0"/>
        </a:spcAft>
        <a:defRPr sz="2400">
          <a:solidFill>
            <a:schemeClr val="tx2"/>
          </a:solidFill>
          <a:latin typeface="Times New Roman" pitchFamily="18" charset="0"/>
        </a:defRPr>
      </a:lvl6pPr>
      <a:lvl7pPr marL="914400" algn="ctr" rtl="0" eaLnBrk="1" fontAlgn="base" hangingPunct="1">
        <a:spcBef>
          <a:spcPct val="0"/>
        </a:spcBef>
        <a:spcAft>
          <a:spcPct val="0"/>
        </a:spcAft>
        <a:defRPr sz="2400">
          <a:solidFill>
            <a:schemeClr val="tx2"/>
          </a:solidFill>
          <a:latin typeface="Times New Roman" pitchFamily="18" charset="0"/>
        </a:defRPr>
      </a:lvl7pPr>
      <a:lvl8pPr marL="1371600" algn="ctr" rtl="0" eaLnBrk="1" fontAlgn="base" hangingPunct="1">
        <a:spcBef>
          <a:spcPct val="0"/>
        </a:spcBef>
        <a:spcAft>
          <a:spcPct val="0"/>
        </a:spcAft>
        <a:defRPr sz="2400">
          <a:solidFill>
            <a:schemeClr val="tx2"/>
          </a:solidFill>
          <a:latin typeface="Times New Roman" pitchFamily="18" charset="0"/>
        </a:defRPr>
      </a:lvl8pPr>
      <a:lvl9pPr marL="1828800" algn="ctr" rtl="0" eaLnBrk="1" fontAlgn="base" hangingPunct="1">
        <a:spcBef>
          <a:spcPct val="0"/>
        </a:spcBef>
        <a:spcAft>
          <a:spcPct val="0"/>
        </a:spcAft>
        <a:defRPr sz="2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30188"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23528" y="2204864"/>
            <a:ext cx="8568952" cy="2088827"/>
          </a:xfrm>
        </p:spPr>
        <p:txBody>
          <a:bodyPr/>
          <a:lstStyle/>
          <a:p>
            <a:r>
              <a:rPr lang="ro-RO" sz="2400" dirty="0" smtClean="0"/>
              <a:t>Câteva clarificări </a:t>
            </a:r>
            <a:r>
              <a:rPr lang="ro-RO" sz="2400" dirty="0"/>
              <a:t>prin aplicarea OUG nr. 64/2022 </a:t>
            </a:r>
          </a:p>
          <a:p>
            <a:r>
              <a:rPr lang="ro-RO" sz="2400" dirty="0"/>
              <a:t>privind ajustarea preţurilor şi a valorii devizelor generale în cadrul proiectelor finanţate din fonduri externe nerambursabile</a:t>
            </a:r>
          </a:p>
          <a:p>
            <a:endParaRPr lang="ro-R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ro-RO" sz="1800" b="1" dirty="0" smtClean="0"/>
              <a:t>BENEFICIARII POT ACTUALIZA VALOAREA DEVIZULUI GENERAL AL INVESTIȚIEI PARCURGÂND URMĂTOARELE ETAPE</a:t>
            </a:r>
            <a:r>
              <a:rPr lang="en-US" sz="1800" b="1" dirty="0" smtClean="0"/>
              <a:t>: </a:t>
            </a:r>
            <a:endParaRPr lang="ro-RO" sz="1800" b="1" dirty="0" smtClean="0"/>
          </a:p>
          <a:p>
            <a:pPr marL="0" indent="0">
              <a:buNone/>
            </a:pPr>
            <a:endParaRPr lang="en-US" sz="2000" dirty="0" smtClean="0"/>
          </a:p>
          <a:p>
            <a:pPr>
              <a:buFont typeface="+mj-lt"/>
              <a:buAutoNum type="arabicPeriod"/>
            </a:pPr>
            <a:r>
              <a:rPr lang="en-US" sz="1400" b="1" i="1" dirty="0" err="1" smtClean="0"/>
              <a:t>Stabilirea</a:t>
            </a:r>
            <a:r>
              <a:rPr lang="en-US" sz="1400" b="1" i="1" dirty="0" smtClean="0"/>
              <a:t> </a:t>
            </a:r>
            <a:r>
              <a:rPr lang="en-US" sz="1400" b="1" i="1" dirty="0" err="1" smtClean="0"/>
              <a:t>costului</a:t>
            </a:r>
            <a:r>
              <a:rPr lang="en-US" sz="1400" b="1" i="1" dirty="0" smtClean="0"/>
              <a:t> </a:t>
            </a:r>
            <a:r>
              <a:rPr lang="en-US" sz="1400" b="1" i="1" dirty="0" err="1" smtClean="0"/>
              <a:t>revizuit</a:t>
            </a:r>
            <a:r>
              <a:rPr lang="en-US" sz="1400" b="1" i="1" dirty="0" smtClean="0"/>
              <a:t> al </a:t>
            </a:r>
            <a:r>
              <a:rPr lang="en-US" sz="1400" b="1" i="1" dirty="0" err="1" smtClean="0"/>
              <a:t>proiectului</a:t>
            </a:r>
            <a:r>
              <a:rPr lang="en-US" sz="1400" b="1" i="1" dirty="0" smtClean="0"/>
              <a:t> de </a:t>
            </a:r>
            <a:r>
              <a:rPr lang="en-US" sz="1400" b="1" i="1" dirty="0" err="1" smtClean="0"/>
              <a:t>infrastructur</a:t>
            </a:r>
            <a:r>
              <a:rPr lang="ro-RO" sz="1400" b="1" i="1" dirty="0" smtClean="0"/>
              <a:t>ă având ca bază de referință ultimul indice INS publicat pentru construcții și indicele aferent anului întocmirii Devizului General la nivel de SF</a:t>
            </a:r>
            <a:r>
              <a:rPr lang="en-US" sz="1400" b="1" i="1" dirty="0" smtClean="0"/>
              <a:t>/DALI/PT existent</a:t>
            </a:r>
            <a:r>
              <a:rPr lang="ro-RO" sz="1400" b="1" i="1" dirty="0" smtClean="0"/>
              <a:t> </a:t>
            </a:r>
            <a:r>
              <a:rPr lang="en-US" sz="1400" b="1" i="1" dirty="0" smtClean="0"/>
              <a:t>la </a:t>
            </a:r>
            <a:r>
              <a:rPr lang="en-US" sz="1400" b="1" i="1" dirty="0" err="1" smtClean="0"/>
              <a:t>momentul</a:t>
            </a:r>
            <a:r>
              <a:rPr lang="en-US" sz="1400" b="1" i="1" dirty="0" smtClean="0"/>
              <a:t> </a:t>
            </a:r>
            <a:r>
              <a:rPr lang="en-US" sz="1400" b="1" i="1" dirty="0" err="1" smtClean="0"/>
              <a:t>semn</a:t>
            </a:r>
            <a:r>
              <a:rPr lang="ro-RO" sz="1400" b="1" i="1" dirty="0" smtClean="0"/>
              <a:t>ării contractului de finanțare </a:t>
            </a:r>
            <a:r>
              <a:rPr lang="en-US" sz="1400" b="1" i="1" dirty="0" smtClean="0"/>
              <a:t>(OUG 171/2022)</a:t>
            </a:r>
            <a:endParaRPr lang="en-US" sz="1400" i="1" dirty="0"/>
          </a:p>
          <a:p>
            <a:pPr marL="0" indent="0">
              <a:buNone/>
            </a:pPr>
            <a:r>
              <a:rPr lang="en-US" sz="1400" dirty="0" smtClean="0"/>
              <a:t>Se </a:t>
            </a:r>
            <a:r>
              <a:rPr lang="en-US" sz="1400" dirty="0" err="1" smtClean="0"/>
              <a:t>identific</a:t>
            </a:r>
            <a:r>
              <a:rPr lang="ro-RO" sz="1400" dirty="0" smtClean="0"/>
              <a:t>ă liniile din devizul general (ultimul aprobat în cadrul contractului de finanțare) aferente contractului de lucrări pentru care procedurile de atribuire nu au fost demarate, precum și pentru procedurile de atribuire care urmează a fi reluate.</a:t>
            </a:r>
          </a:p>
          <a:p>
            <a:pPr marL="0" indent="0">
              <a:buNone/>
            </a:pPr>
            <a:r>
              <a:rPr lang="ro-RO" sz="1400" dirty="0" smtClean="0"/>
              <a:t>Valoarea acestor linii se ajustează prin aplicarea la valoarea inițială neactualizată a indicelui de cost în construcții total, prevăzut la punctul 1 din  </a:t>
            </a:r>
            <a:r>
              <a:rPr lang="ro-RO" sz="1400" kern="1200" dirty="0">
                <a:solidFill>
                  <a:srgbClr val="000000"/>
                </a:solidFill>
                <a:ea typeface="Times New Roman" panose="02020603050405020304" pitchFamily="18" charset="0"/>
                <a:cs typeface="Arial" panose="020B0604020202020204" pitchFamily="34" charset="0"/>
              </a:rPr>
              <a:t>(V</a:t>
            </a:r>
            <a:r>
              <a:rPr lang="ro-RO" sz="1400" kern="1200" baseline="-25000" dirty="0">
                <a:solidFill>
                  <a:srgbClr val="000000"/>
                </a:solidFill>
                <a:ea typeface="Times New Roman" panose="02020603050405020304" pitchFamily="18" charset="0"/>
                <a:cs typeface="Arial" panose="020B0604020202020204" pitchFamily="34" charset="0"/>
              </a:rPr>
              <a:t>a</a:t>
            </a:r>
            <a:r>
              <a:rPr lang="ro-RO" sz="1400" kern="1200" dirty="0">
                <a:solidFill>
                  <a:srgbClr val="000000"/>
                </a:solidFill>
                <a:ea typeface="Times New Roman" panose="02020603050405020304" pitchFamily="18" charset="0"/>
                <a:cs typeface="Arial" panose="020B0604020202020204" pitchFamily="34" charset="0"/>
              </a:rPr>
              <a:t> =V</a:t>
            </a:r>
            <a:r>
              <a:rPr lang="ro-RO" sz="1400" kern="1200" baseline="-25000" dirty="0">
                <a:solidFill>
                  <a:srgbClr val="000000"/>
                </a:solidFill>
                <a:ea typeface="Times New Roman" panose="02020603050405020304" pitchFamily="18" charset="0"/>
                <a:cs typeface="Arial" panose="020B0604020202020204" pitchFamily="34" charset="0"/>
              </a:rPr>
              <a:t>i_an_referinta</a:t>
            </a:r>
            <a:r>
              <a:rPr lang="ro-RO" sz="1400" kern="1200" dirty="0">
                <a:solidFill>
                  <a:srgbClr val="000000"/>
                </a:solidFill>
                <a:ea typeface="Times New Roman" panose="02020603050405020304" pitchFamily="18" charset="0"/>
                <a:cs typeface="Arial" panose="020B0604020202020204" pitchFamily="34" charset="0"/>
              </a:rPr>
              <a:t>*Indice</a:t>
            </a:r>
            <a:r>
              <a:rPr lang="ro-RO" sz="1400" kern="1200" baseline="-25000" dirty="0">
                <a:solidFill>
                  <a:srgbClr val="000000"/>
                </a:solidFill>
                <a:ea typeface="Times New Roman" panose="02020603050405020304" pitchFamily="18" charset="0"/>
                <a:cs typeface="Arial" panose="020B0604020202020204" pitchFamily="34" charset="0"/>
              </a:rPr>
              <a:t> </a:t>
            </a:r>
            <a:r>
              <a:rPr lang="ro-RO" sz="1400" kern="1200" dirty="0">
                <a:solidFill>
                  <a:srgbClr val="000000"/>
                </a:solidFill>
                <a:ea typeface="Times New Roman" panose="02020603050405020304" pitchFamily="18" charset="0"/>
                <a:cs typeface="Arial" panose="020B0604020202020204" pitchFamily="34" charset="0"/>
              </a:rPr>
              <a:t>actual). (pentru </a:t>
            </a:r>
            <a:r>
              <a:rPr lang="ro-RO" sz="1400" kern="1200" dirty="0" smtClean="0">
                <a:solidFill>
                  <a:srgbClr val="000000"/>
                </a:solidFill>
                <a:ea typeface="Times New Roman" panose="02020603050405020304" pitchFamily="18" charset="0"/>
                <a:cs typeface="Arial" panose="020B0604020202020204" pitchFamily="34" charset="0"/>
              </a:rPr>
              <a:t>dotări </a:t>
            </a:r>
            <a:r>
              <a:rPr lang="ro-RO" sz="1400" kern="1200" dirty="0">
                <a:solidFill>
                  <a:srgbClr val="000000"/>
                </a:solidFill>
                <a:ea typeface="Times New Roman" panose="02020603050405020304" pitchFamily="18" charset="0"/>
                <a:cs typeface="Arial" panose="020B0604020202020204" pitchFamily="34" charset="0"/>
              </a:rPr>
              <a:t>se </a:t>
            </a:r>
            <a:r>
              <a:rPr lang="ro-RO" sz="1400" kern="1200" dirty="0" smtClean="0">
                <a:solidFill>
                  <a:srgbClr val="000000"/>
                </a:solidFill>
                <a:ea typeface="Times New Roman" panose="02020603050405020304" pitchFamily="18" charset="0"/>
                <a:cs typeface="Arial" panose="020B0604020202020204" pitchFamily="34" charset="0"/>
              </a:rPr>
              <a:t>calculează în </a:t>
            </a:r>
            <a:r>
              <a:rPr lang="ro-RO" sz="1400" kern="1200" dirty="0">
                <a:solidFill>
                  <a:srgbClr val="000000"/>
                </a:solidFill>
                <a:ea typeface="Times New Roman" panose="02020603050405020304" pitchFamily="18" charset="0"/>
                <a:cs typeface="Arial" panose="020B0604020202020204" pitchFamily="34" charset="0"/>
              </a:rPr>
              <a:t>conformitate cu </a:t>
            </a:r>
            <a:r>
              <a:rPr lang="en-GB" sz="1400" kern="1200" dirty="0" err="1">
                <a:solidFill>
                  <a:srgbClr val="000000"/>
                </a:solidFill>
                <a:ea typeface="Times New Roman" panose="02020603050405020304" pitchFamily="18" charset="0"/>
                <a:cs typeface="Arial" panose="020B0604020202020204" pitchFamily="34" charset="0"/>
              </a:rPr>
              <a:t>Anexa</a:t>
            </a:r>
            <a:r>
              <a:rPr lang="en-GB" sz="1400" kern="1200" dirty="0">
                <a:solidFill>
                  <a:srgbClr val="000000"/>
                </a:solidFill>
                <a:ea typeface="Times New Roman" panose="02020603050405020304" pitchFamily="18" charset="0"/>
                <a:cs typeface="Arial" panose="020B0604020202020204" pitchFamily="34" charset="0"/>
              </a:rPr>
              <a:t> </a:t>
            </a:r>
            <a:r>
              <a:rPr lang="en-GB" sz="1400" kern="1200" dirty="0" err="1">
                <a:solidFill>
                  <a:srgbClr val="000000"/>
                </a:solidFill>
                <a:ea typeface="Times New Roman" panose="02020603050405020304" pitchFamily="18" charset="0"/>
                <a:cs typeface="Arial" panose="020B0604020202020204" pitchFamily="34" charset="0"/>
              </a:rPr>
              <a:t>nr</a:t>
            </a:r>
            <a:r>
              <a:rPr lang="en-GB" sz="1400" kern="1200" dirty="0">
                <a:solidFill>
                  <a:srgbClr val="000000"/>
                </a:solidFill>
                <a:ea typeface="Times New Roman" panose="02020603050405020304" pitchFamily="18" charset="0"/>
                <a:cs typeface="Arial" panose="020B0604020202020204" pitchFamily="34" charset="0"/>
              </a:rPr>
              <a:t>. 5, a </a:t>
            </a:r>
            <a:r>
              <a:rPr lang="en-GB" sz="1400" kern="1200" dirty="0" err="1">
                <a:solidFill>
                  <a:srgbClr val="000000"/>
                </a:solidFill>
                <a:ea typeface="Times New Roman" panose="02020603050405020304" pitchFamily="18" charset="0"/>
                <a:cs typeface="Arial" panose="020B0604020202020204" pitchFamily="34" charset="0"/>
              </a:rPr>
              <a:t>ordonanței</a:t>
            </a:r>
            <a:r>
              <a:rPr lang="en-GB" sz="1400" kern="1200" dirty="0">
                <a:solidFill>
                  <a:srgbClr val="000000"/>
                </a:solidFill>
                <a:ea typeface="Times New Roman" panose="02020603050405020304" pitchFamily="18" charset="0"/>
                <a:cs typeface="Arial" panose="020B0604020202020204" pitchFamily="34" charset="0"/>
              </a:rPr>
              <a:t> de </a:t>
            </a:r>
            <a:r>
              <a:rPr lang="en-GB" sz="1400" kern="1200" dirty="0" err="1">
                <a:solidFill>
                  <a:srgbClr val="000000"/>
                </a:solidFill>
                <a:ea typeface="Times New Roman" panose="02020603050405020304" pitchFamily="18" charset="0"/>
                <a:cs typeface="Arial" panose="020B0604020202020204" pitchFamily="34" charset="0"/>
              </a:rPr>
              <a:t>urgență</a:t>
            </a:r>
            <a:r>
              <a:rPr lang="en-GB" sz="1400" kern="1200" dirty="0">
                <a:solidFill>
                  <a:srgbClr val="000000"/>
                </a:solidFill>
                <a:ea typeface="Times New Roman" panose="02020603050405020304" pitchFamily="18" charset="0"/>
                <a:cs typeface="Arial" panose="020B0604020202020204" pitchFamily="34" charset="0"/>
              </a:rPr>
              <a:t> nr.64/2022, </a:t>
            </a:r>
            <a:r>
              <a:rPr lang="en-GB" sz="1400" kern="1200" dirty="0" err="1" smtClean="0">
                <a:solidFill>
                  <a:srgbClr val="000000"/>
                </a:solidFill>
                <a:ea typeface="Times New Roman" panose="02020603050405020304" pitchFamily="18" charset="0"/>
                <a:cs typeface="Arial" panose="020B0604020202020204" pitchFamily="34" charset="0"/>
              </a:rPr>
              <a:t>av</a:t>
            </a:r>
            <a:r>
              <a:rPr lang="ro-RO" sz="1400" kern="1200" dirty="0" smtClean="0">
                <a:solidFill>
                  <a:srgbClr val="000000"/>
                </a:solidFill>
                <a:ea typeface="Times New Roman" panose="02020603050405020304" pitchFamily="18" charset="0"/>
                <a:cs typeface="Arial" panose="020B0604020202020204" pitchFamily="34" charset="0"/>
              </a:rPr>
              <a:t>â</a:t>
            </a:r>
            <a:r>
              <a:rPr lang="en-GB" sz="1400" kern="1200" dirty="0" err="1" smtClean="0">
                <a:solidFill>
                  <a:srgbClr val="000000"/>
                </a:solidFill>
                <a:ea typeface="Times New Roman" panose="02020603050405020304" pitchFamily="18" charset="0"/>
                <a:cs typeface="Arial" panose="020B0604020202020204" pitchFamily="34" charset="0"/>
              </a:rPr>
              <a:t>nd</a:t>
            </a:r>
            <a:r>
              <a:rPr lang="en-GB" sz="1400" kern="1200" dirty="0" smtClean="0">
                <a:solidFill>
                  <a:srgbClr val="000000"/>
                </a:solidFill>
                <a:ea typeface="Times New Roman" panose="02020603050405020304" pitchFamily="18" charset="0"/>
                <a:cs typeface="Arial" panose="020B0604020202020204" pitchFamily="34" charset="0"/>
              </a:rPr>
              <a:t> </a:t>
            </a:r>
            <a:r>
              <a:rPr lang="en-GB" sz="1400" kern="1200" dirty="0">
                <a:solidFill>
                  <a:srgbClr val="000000"/>
                </a:solidFill>
                <a:ea typeface="Times New Roman" panose="02020603050405020304" pitchFamily="18" charset="0"/>
                <a:cs typeface="Arial" panose="020B0604020202020204" pitchFamily="34" charset="0"/>
              </a:rPr>
              <a:t>la </a:t>
            </a:r>
            <a:r>
              <a:rPr lang="en-GB" sz="1400" kern="1200" dirty="0" err="1" smtClean="0">
                <a:solidFill>
                  <a:srgbClr val="000000"/>
                </a:solidFill>
                <a:ea typeface="Times New Roman" panose="02020603050405020304" pitchFamily="18" charset="0"/>
                <a:cs typeface="Arial" panose="020B0604020202020204" pitchFamily="34" charset="0"/>
              </a:rPr>
              <a:t>baz</a:t>
            </a:r>
            <a:r>
              <a:rPr lang="ro-RO" sz="1400" kern="1200" dirty="0" smtClean="0">
                <a:solidFill>
                  <a:srgbClr val="000000"/>
                </a:solidFill>
                <a:ea typeface="Times New Roman" panose="02020603050405020304" pitchFamily="18" charset="0"/>
                <a:cs typeface="Arial" panose="020B0604020202020204" pitchFamily="34" charset="0"/>
              </a:rPr>
              <a:t>ă</a:t>
            </a:r>
            <a:r>
              <a:rPr lang="en-GB" sz="1400" kern="1200" dirty="0" smtClean="0">
                <a:solidFill>
                  <a:srgbClr val="000000"/>
                </a:solidFill>
                <a:ea typeface="Times New Roman" panose="02020603050405020304" pitchFamily="18" charset="0"/>
                <a:cs typeface="Arial" panose="020B0604020202020204" pitchFamily="34" charset="0"/>
              </a:rPr>
              <a:t> </a:t>
            </a:r>
            <a:r>
              <a:rPr lang="en-GB" sz="1400" kern="1200" dirty="0" err="1">
                <a:solidFill>
                  <a:srgbClr val="000000"/>
                </a:solidFill>
                <a:ea typeface="Times New Roman" panose="02020603050405020304" pitchFamily="18" charset="0"/>
                <a:cs typeface="Arial" panose="020B0604020202020204" pitchFamily="34" charset="0"/>
              </a:rPr>
              <a:t>luna</a:t>
            </a:r>
            <a:r>
              <a:rPr lang="en-GB" sz="1400" kern="1200" dirty="0">
                <a:solidFill>
                  <a:srgbClr val="000000"/>
                </a:solidFill>
                <a:ea typeface="Times New Roman" panose="02020603050405020304" pitchFamily="18" charset="0"/>
                <a:cs typeface="Arial" panose="020B0604020202020204" pitchFamily="34" charset="0"/>
              </a:rPr>
              <a:t> Ian. </a:t>
            </a:r>
            <a:r>
              <a:rPr lang="en-GB" sz="1400" kern="1200" dirty="0" smtClean="0">
                <a:solidFill>
                  <a:srgbClr val="000000"/>
                </a:solidFill>
                <a:ea typeface="Times New Roman" panose="02020603050405020304" pitchFamily="18" charset="0"/>
                <a:cs typeface="Arial" panose="020B0604020202020204" pitchFamily="34" charset="0"/>
              </a:rPr>
              <a:t>2022</a:t>
            </a:r>
            <a:r>
              <a:rPr lang="ro-RO" sz="1400" kern="1200" dirty="0" smtClean="0">
                <a:solidFill>
                  <a:srgbClr val="000000"/>
                </a:solidFill>
                <a:ea typeface="Times New Roman" panose="02020603050405020304" pitchFamily="18" charset="0"/>
                <a:cs typeface="Arial" panose="020B0604020202020204" pitchFamily="34" charset="0"/>
              </a:rPr>
              <a:t>)</a:t>
            </a:r>
          </a:p>
          <a:p>
            <a:pPr marL="0" indent="0">
              <a:buNone/>
            </a:pPr>
            <a:endParaRPr lang="ro-RO" sz="1400" kern="1200" dirty="0">
              <a:solidFill>
                <a:srgbClr val="000000"/>
              </a:solidFill>
              <a:ea typeface="Times New Roman" panose="02020603050405020304" pitchFamily="18" charset="0"/>
              <a:cs typeface="Arial" panose="020B0604020202020204" pitchFamily="34" charset="0"/>
            </a:endParaRPr>
          </a:p>
          <a:p>
            <a:pPr>
              <a:buFont typeface="+mj-lt"/>
              <a:buAutoNum type="arabicPeriod" startAt="2"/>
            </a:pPr>
            <a:r>
              <a:rPr lang="vi-VN" sz="1400" b="1" i="1"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Constituirea </a:t>
            </a:r>
            <a:r>
              <a:rPr lang="vi-VN" sz="1400" b="1" i="1"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și/sau recalcularea (în situația în care aceasta există) rezervei de ajustare a valorii contractului de </a:t>
            </a:r>
            <a:r>
              <a:rPr lang="vi-VN" sz="1400" b="1" i="1"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finanțare </a:t>
            </a:r>
            <a:r>
              <a:rPr lang="vi-VN" sz="1400" b="1" i="1"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pentru anii </a:t>
            </a:r>
            <a:r>
              <a:rPr lang="vi-VN" sz="1400" b="1" i="1"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2022-2023</a:t>
            </a:r>
            <a:endParaRPr lang="ro-RO" sz="1400" b="1" i="1"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buFont typeface="Wingdings" panose="05000000000000000000" pitchFamily="2" charset="2"/>
              <a:buChar char="Ø"/>
            </a:pP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Pentru calcularea/recalcularea rezervei de ajustare a valorii contractului de finanțare pentru anul 2023, se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aplic</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indicele de cost </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î</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n construc</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ț</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ii</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total prognozat, prevăzut pe site-ul INS, respectiv 10,30%;</a:t>
            </a:r>
          </a:p>
          <a:p>
            <a:pPr>
              <a:buFont typeface="Wingdings" panose="05000000000000000000" pitchFamily="2" charset="2"/>
              <a:buChar char="Ø"/>
            </a:pP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Rezerva de ajustare/implementare se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aplic</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exclusiv contractului de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lucr</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ri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(nu se va aplica contractelor de furnizare);</a:t>
            </a:r>
          </a:p>
          <a:p>
            <a:pPr>
              <a:buFont typeface="Wingdings" panose="05000000000000000000" pitchFamily="2" charset="2"/>
              <a:buChar char="Ø"/>
            </a:pP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Valoarea rezervei de ajustare a valorii contractului de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finan</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ț</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are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se va </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î</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ncadra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pe o linie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distinct</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în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Capitolul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7 din Devizul General,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denumit</a:t>
            </a:r>
            <a:r>
              <a:rPr lang="ro-RO"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„7.1 Rezerva de implementare”, iar </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î</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n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bugetul proiectului va fi </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î</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ncadrat</a:t>
            </a:r>
            <a:r>
              <a:rPr lang="ro-RO"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la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Categoria de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cheltuial</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15/310</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subcategoria cheltuieli de natura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ajust</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ă</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rilor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de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pre</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ț</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la </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construc</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ț</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ii </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ș</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i instala</a:t>
            </a:r>
            <a:r>
              <a:rPr lang="ro-RO"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ț</a:t>
            </a:r>
            <a:r>
              <a:rPr lang="vi-VN" sz="1400" kern="1200" dirty="0" smtClean="0">
                <a:solidFill>
                  <a:srgbClr val="000000"/>
                </a:solidFill>
                <a:latin typeface="Calibri" panose="020F0502020204030204" pitchFamily="34" charset="0"/>
                <a:ea typeface="Times New Roman" panose="02020603050405020304" pitchFamily="18" charset="0"/>
                <a:cs typeface="Calibri" panose="020F0502020204030204" pitchFamily="34" charset="0"/>
              </a:rPr>
              <a:t>ii</a:t>
            </a:r>
            <a:r>
              <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p>
          <a:p>
            <a:pPr>
              <a:buFont typeface="Wingdings" panose="05000000000000000000" pitchFamily="2" charset="2"/>
              <a:buChar char="Ø"/>
            </a:pPr>
            <a:endParaRPr lang="vi-VN" sz="1400" kern="12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indent="0">
              <a:buNone/>
            </a:pPr>
            <a:endParaRPr lang="ro-RO" sz="1400" kern="1200" dirty="0" smtClean="0">
              <a:solidFill>
                <a:srgbClr val="000000"/>
              </a:solidFill>
              <a:ea typeface="Times New Roman" panose="02020603050405020304" pitchFamily="18" charset="0"/>
              <a:cs typeface="Arial" panose="020B0604020202020204" pitchFamily="34" charset="0"/>
            </a:endParaRPr>
          </a:p>
          <a:p>
            <a:pPr marL="228600" lvl="0" indent="0" algn="just" eaLnBrk="0" hangingPunct="0">
              <a:lnSpc>
                <a:spcPct val="150000"/>
              </a:lnSpc>
              <a:spcBef>
                <a:spcPct val="0"/>
              </a:spcBef>
              <a:buNone/>
            </a:pPr>
            <a:endParaRPr lang="ro-RO" sz="1400" kern="1200" dirty="0">
              <a:solidFill>
                <a:srgbClr val="000000"/>
              </a:solidFill>
              <a:ea typeface="Times New Roman" panose="02020603050405020304" pitchFamily="18" charset="0"/>
              <a:cs typeface="Arial" panose="020B0604020202020204" pitchFamily="34" charset="0"/>
            </a:endParaRPr>
          </a:p>
          <a:p>
            <a:pPr marL="228600" lvl="0" indent="0" algn="just" eaLnBrk="0" hangingPunct="0">
              <a:lnSpc>
                <a:spcPct val="150000"/>
              </a:lnSpc>
              <a:spcBef>
                <a:spcPct val="0"/>
              </a:spcBef>
              <a:buNone/>
            </a:pPr>
            <a:endParaRPr lang="en-US" sz="1400" kern="1200" dirty="0">
              <a:solidFill>
                <a:srgbClr val="000000"/>
              </a:solidFill>
              <a:ea typeface="Times New Roman" panose="02020603050405020304" pitchFamily="18" charset="0"/>
              <a:cs typeface="Arial" panose="020B0604020202020204" pitchFamily="34" charset="0"/>
            </a:endParaRPr>
          </a:p>
          <a:p>
            <a:pPr marL="0" indent="0">
              <a:buNone/>
            </a:pPr>
            <a:endParaRPr lang="ro-RO"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buFont typeface="+mj-lt"/>
              <a:buAutoNum type="arabicPeriod" startAt="3"/>
            </a:pPr>
            <a:r>
              <a:rPr lang="ro-RO" sz="1400" b="1" i="1" dirty="0"/>
              <a:t>Verificarea sumelor disponibile în cadrul contractului/deciziei de finanțare și revizuirea valorii eligibile și/sau neeligibile a </a:t>
            </a:r>
            <a:r>
              <a:rPr lang="ro-RO" sz="1400" b="1" i="1" dirty="0" smtClean="0"/>
              <a:t>proiectului</a:t>
            </a:r>
            <a:endParaRPr lang="ro-RO" sz="1400" b="1" i="1" dirty="0"/>
          </a:p>
          <a:p>
            <a:pPr marL="0" indent="0">
              <a:buNone/>
            </a:pPr>
            <a:r>
              <a:rPr lang="vi-VN" sz="1400" dirty="0">
                <a:latin typeface="Calibri" panose="020F0502020204030204" pitchFamily="34" charset="0"/>
                <a:cs typeface="Calibri" panose="020F0502020204030204" pitchFamily="34" charset="0"/>
              </a:rPr>
              <a:t>Revizuirea valorii eligibile și/sau neeligibile a proiectului se realizează pe baza estimării impactului financiar asupra costurilor eligibile și/sau neeligibile din cadrul proiectului de infrastructură </a:t>
            </a:r>
            <a:endParaRPr lang="ro-RO" sz="1400" dirty="0" smtClean="0">
              <a:latin typeface="Calibri" panose="020F0502020204030204" pitchFamily="34" charset="0"/>
              <a:cs typeface="Calibri" panose="020F0502020204030204" pitchFamily="34" charset="0"/>
            </a:endParaRPr>
          </a:p>
          <a:p>
            <a:pPr marL="0" indent="0">
              <a:buNone/>
            </a:pPr>
            <a:endParaRPr lang="ro-RO" sz="1400" dirty="0">
              <a:latin typeface="Calibri" panose="020F0502020204030204" pitchFamily="34" charset="0"/>
              <a:cs typeface="Calibri" panose="020F0502020204030204" pitchFamily="34" charset="0"/>
            </a:endParaRPr>
          </a:p>
          <a:p>
            <a:pPr>
              <a:buFont typeface="+mj-lt"/>
              <a:buAutoNum type="arabicPeriod" startAt="4"/>
            </a:pPr>
            <a:r>
              <a:rPr lang="vi-VN" sz="1400" b="1" i="1" dirty="0">
                <a:latin typeface="Calibri" panose="020F0502020204030204" pitchFamily="34" charset="0"/>
                <a:cs typeface="Calibri" panose="020F0502020204030204" pitchFamily="34" charset="0"/>
              </a:rPr>
              <a:t>Actualizarea analizei cost-beneficiu având ca an de referință anul 2022, dacă este cazul</a:t>
            </a:r>
            <a:r>
              <a:rPr lang="vi-VN" sz="1400" b="1" i="1" dirty="0" smtClean="0">
                <a:latin typeface="Calibri" panose="020F0502020204030204" pitchFamily="34" charset="0"/>
                <a:cs typeface="Calibri" panose="020F0502020204030204" pitchFamily="34" charset="0"/>
              </a:rPr>
              <a:t>;</a:t>
            </a:r>
            <a:endParaRPr lang="vi-VN" sz="1400" dirty="0">
              <a:latin typeface="Calibri" panose="020F0502020204030204" pitchFamily="34" charset="0"/>
              <a:cs typeface="Calibri" panose="020F0502020204030204" pitchFamily="34" charset="0"/>
            </a:endParaRPr>
          </a:p>
          <a:p>
            <a:pPr marL="0" indent="0">
              <a:buNone/>
            </a:pPr>
            <a:r>
              <a:rPr lang="vi-VN" sz="1400" dirty="0">
                <a:latin typeface="Calibri" panose="020F0502020204030204" pitchFamily="34" charset="0"/>
                <a:cs typeface="Calibri" panose="020F0502020204030204" pitchFamily="34" charset="0"/>
              </a:rPr>
              <a:t>Actualizarea analizei cost-beneficiu se va face pentru proiectele unde aceasta a făcut parte din documentația contractului de finanțare. </a:t>
            </a:r>
          </a:p>
          <a:p>
            <a:pPr marL="0" indent="0">
              <a:buNone/>
            </a:pPr>
            <a:endParaRPr lang="en-US" sz="1400" dirty="0" smtClean="0"/>
          </a:p>
          <a:p>
            <a:pPr>
              <a:buFont typeface="+mj-lt"/>
              <a:buAutoNum type="arabicPeriod" startAt="5"/>
            </a:pPr>
            <a:r>
              <a:rPr lang="ro-RO" sz="1400" b="1" i="1" dirty="0"/>
              <a:t>Elaborarea documentației de modificare a contractului de finantare si modificarea contractului de finanțare prin Act Adițional.</a:t>
            </a:r>
          </a:p>
          <a:p>
            <a:pPr marL="0" indent="0">
              <a:buNone/>
            </a:pPr>
            <a:r>
              <a:rPr lang="ro-RO" sz="1400" dirty="0"/>
              <a:t>Documentația de modificare a valorii eligibile și/sau neeligibile a proiectului, respectiv a valorii contractului de finanțare/deciziei de finanțare va cuprinde:</a:t>
            </a:r>
          </a:p>
          <a:p>
            <a:pPr>
              <a:buFont typeface="+mj-lt"/>
              <a:buAutoNum type="alphaLcParenR"/>
            </a:pPr>
            <a:r>
              <a:rPr lang="vi-VN" sz="1400" dirty="0"/>
              <a:t> </a:t>
            </a:r>
            <a:r>
              <a:rPr lang="vi-VN" sz="1400" dirty="0">
                <a:latin typeface="Calibri" panose="020F0502020204030204" pitchFamily="34" charset="0"/>
                <a:cs typeface="Calibri" panose="020F0502020204030204" pitchFamily="34" charset="0"/>
              </a:rPr>
              <a:t>o solicitare de revizuire prin Act </a:t>
            </a:r>
            <a:r>
              <a:rPr lang="vi-VN" sz="1400" dirty="0" smtClean="0">
                <a:latin typeface="Calibri" panose="020F0502020204030204" pitchFamily="34" charset="0"/>
                <a:cs typeface="Calibri" panose="020F0502020204030204" pitchFamily="34" charset="0"/>
              </a:rPr>
              <a:t>Adi</a:t>
            </a:r>
            <a:r>
              <a:rPr lang="ro-RO" sz="1400" dirty="0">
                <a:latin typeface="Calibri" panose="020F0502020204030204" pitchFamily="34" charset="0"/>
                <a:cs typeface="Calibri" panose="020F0502020204030204" pitchFamily="34" charset="0"/>
              </a:rPr>
              <a:t>ț</a:t>
            </a:r>
            <a:r>
              <a:rPr lang="vi-VN" sz="1400" dirty="0" smtClean="0">
                <a:latin typeface="Calibri" panose="020F0502020204030204" pitchFamily="34" charset="0"/>
                <a:cs typeface="Calibri" panose="020F0502020204030204" pitchFamily="34" charset="0"/>
              </a:rPr>
              <a:t>ional</a:t>
            </a:r>
            <a:r>
              <a:rPr lang="vi-VN" sz="1400" dirty="0">
                <a:latin typeface="Calibri" panose="020F0502020204030204" pitchFamily="34" charset="0"/>
                <a:cs typeface="Calibri" panose="020F0502020204030204" pitchFamily="34" charset="0"/>
              </a:rPr>
              <a:t>, a valorii eligibile și/sau neeligibile a contractului de </a:t>
            </a:r>
            <a:r>
              <a:rPr lang="vi-VN" sz="1400" dirty="0" smtClean="0">
                <a:latin typeface="Calibri" panose="020F0502020204030204" pitchFamily="34" charset="0"/>
                <a:cs typeface="Calibri" panose="020F0502020204030204" pitchFamily="34" charset="0"/>
              </a:rPr>
              <a:t>finanțare</a:t>
            </a:r>
            <a:r>
              <a:rPr lang="en-US" sz="1400" dirty="0" smtClean="0">
                <a:latin typeface="Calibri" panose="020F0502020204030204" pitchFamily="34" charset="0"/>
                <a:cs typeface="Calibri" panose="020F0502020204030204" pitchFamily="34" charset="0"/>
              </a:rPr>
              <a:t>;</a:t>
            </a:r>
            <a:endParaRPr lang="vi-VN" sz="1400" dirty="0">
              <a:latin typeface="Calibri" panose="020F0502020204030204" pitchFamily="34" charset="0"/>
              <a:cs typeface="Calibri" panose="020F0502020204030204" pitchFamily="34" charset="0"/>
            </a:endParaRPr>
          </a:p>
          <a:p>
            <a:pPr>
              <a:buFont typeface="+mj-lt"/>
              <a:buAutoNum type="alphaLcParenR"/>
            </a:pPr>
            <a:r>
              <a:rPr lang="vi-VN" sz="1400" dirty="0">
                <a:latin typeface="Calibri" panose="020F0502020204030204" pitchFamily="34" charset="0"/>
                <a:cs typeface="Calibri" panose="020F0502020204030204" pitchFamily="34" charset="0"/>
              </a:rPr>
              <a:t> un memoriu justificativ care consemnează modificările efectuate;</a:t>
            </a:r>
          </a:p>
          <a:p>
            <a:pPr>
              <a:buFont typeface="+mj-lt"/>
              <a:buAutoNum type="alphaLcParenR"/>
            </a:pPr>
            <a:r>
              <a:rPr lang="vi-VN" sz="1400" dirty="0">
                <a:latin typeface="Calibri" panose="020F0502020204030204" pitchFamily="34" charset="0"/>
                <a:cs typeface="Calibri" panose="020F0502020204030204" pitchFamily="34" charset="0"/>
              </a:rPr>
              <a:t> documentele aferente proiectului care au fost modificate;</a:t>
            </a:r>
          </a:p>
          <a:p>
            <a:pPr>
              <a:buFont typeface="+mj-lt"/>
              <a:buAutoNum type="alphaLcParenR"/>
            </a:pPr>
            <a:r>
              <a:rPr lang="vi-VN" sz="1400" dirty="0">
                <a:latin typeface="Calibri" panose="020F0502020204030204" pitchFamily="34" charset="0"/>
                <a:cs typeface="Calibri" panose="020F0502020204030204" pitchFamily="34" charset="0"/>
              </a:rPr>
              <a:t> cererea de finanțare revizuită.</a:t>
            </a:r>
          </a:p>
          <a:p>
            <a:pPr>
              <a:buFont typeface="+mj-lt"/>
              <a:buAutoNum type="alphaLcParenR"/>
            </a:pPr>
            <a:endParaRPr lang="ro-RO" sz="1400" dirty="0"/>
          </a:p>
        </p:txBody>
      </p:sp>
    </p:spTree>
    <p:extLst>
      <p:ext uri="{BB962C8B-B14F-4D97-AF65-F5344CB8AC3E}">
        <p14:creationId xmlns:p14="http://schemas.microsoft.com/office/powerpoint/2010/main" val="3330719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2000" b="1" dirty="0" smtClean="0"/>
              <a:t>MODIFICAREA CONTRACTELOR DE FINAN</a:t>
            </a:r>
            <a:r>
              <a:rPr lang="ro-RO" sz="2000" b="1" dirty="0" smtClean="0"/>
              <a:t>ȚARE</a:t>
            </a:r>
          </a:p>
          <a:p>
            <a:pPr marL="0" indent="0">
              <a:buNone/>
            </a:pPr>
            <a:endParaRPr lang="ro-RO" sz="1800" b="1" dirty="0" smtClean="0"/>
          </a:p>
          <a:p>
            <a:pPr marL="0" indent="0">
              <a:buNone/>
            </a:pPr>
            <a:r>
              <a:rPr lang="it-IT" sz="2000" b="1" u="sng" dirty="0"/>
              <a:t>Modificări bugetare la nivelul contractului de finanțare prin </a:t>
            </a:r>
            <a:r>
              <a:rPr lang="it-IT" sz="2000" b="1" u="sng" dirty="0" smtClean="0"/>
              <a:t>Notificare</a:t>
            </a:r>
            <a:endParaRPr lang="ro-RO" sz="2000" b="1" u="sng" dirty="0" smtClean="0"/>
          </a:p>
          <a:p>
            <a:pPr marL="0" indent="0">
              <a:buNone/>
            </a:pPr>
            <a:r>
              <a:rPr lang="ro-RO" sz="2000" dirty="0" smtClean="0"/>
              <a:t/>
            </a:r>
            <a:br>
              <a:rPr lang="ro-RO" sz="2000" dirty="0" smtClean="0"/>
            </a:br>
            <a:r>
              <a:rPr lang="vi-VN" sz="1400" dirty="0" smtClean="0">
                <a:latin typeface="Calibri" panose="020F0502020204030204" pitchFamily="34" charset="0"/>
                <a:cs typeface="Calibri" panose="020F0502020204030204" pitchFamily="34" charset="0"/>
              </a:rPr>
              <a:t>Până </a:t>
            </a:r>
            <a:r>
              <a:rPr lang="vi-VN" sz="1400" dirty="0">
                <a:latin typeface="Calibri" panose="020F0502020204030204" pitchFamily="34" charset="0"/>
                <a:cs typeface="Calibri" panose="020F0502020204030204" pitchFamily="34" charset="0"/>
              </a:rPr>
              <a:t>la încheierea actelor adiționale la contractele de finanțare (situație care poate interveni numai după ce de beneficiarul a utilizat minim 75% din valoarea eligibilă a proiectului, beneficiarii contractelor de finanțare pot utiliza sumele eligibile şi neeligibile disponibile în cadrul contractelor de finanțare, prin utilizarea </a:t>
            </a:r>
            <a:r>
              <a:rPr lang="vi-VN" sz="1400" dirty="0" smtClean="0">
                <a:latin typeface="Calibri" panose="020F0502020204030204" pitchFamily="34" charset="0"/>
                <a:cs typeface="Calibri" panose="020F0502020204030204" pitchFamily="34" charset="0"/>
              </a:rPr>
              <a:t>instrumentului</a:t>
            </a:r>
            <a:r>
              <a:rPr lang="ro-RO" sz="1400" dirty="0" smtClean="0">
                <a:latin typeface="Calibri" panose="020F0502020204030204" pitchFamily="34" charset="0"/>
                <a:cs typeface="Calibri" panose="020F0502020204030204" pitchFamily="34" charset="0"/>
              </a:rPr>
              <a:t> </a:t>
            </a:r>
            <a:r>
              <a:rPr lang="vi-VN" sz="1400" b="1" dirty="0" smtClean="0">
                <a:latin typeface="Calibri" panose="020F0502020204030204" pitchFamily="34" charset="0"/>
                <a:cs typeface="Calibri" panose="020F0502020204030204" pitchFamily="34" charset="0"/>
              </a:rPr>
              <a:t>NOTIFICARE</a:t>
            </a:r>
            <a:r>
              <a:rPr lang="vi-VN" sz="1400" dirty="0" smtClean="0">
                <a:latin typeface="Calibri" panose="020F0502020204030204" pitchFamily="34" charset="0"/>
                <a:cs typeface="Calibri" panose="020F0502020204030204" pitchFamily="34" charset="0"/>
              </a:rPr>
              <a:t> </a:t>
            </a:r>
            <a:r>
              <a:rPr lang="vi-VN" sz="1400" dirty="0">
                <a:latin typeface="Calibri" panose="020F0502020204030204" pitchFamily="34" charset="0"/>
                <a:cs typeface="Calibri" panose="020F0502020204030204" pitchFamily="34" charset="0"/>
              </a:rPr>
              <a:t>de modificare a bugetelor contractelor de </a:t>
            </a:r>
            <a:r>
              <a:rPr lang="vi-VN" sz="1400" dirty="0" smtClean="0">
                <a:latin typeface="Calibri" panose="020F0502020204030204" pitchFamily="34" charset="0"/>
                <a:cs typeface="Calibri" panose="020F0502020204030204" pitchFamily="34" charset="0"/>
              </a:rPr>
              <a:t>finanțare</a:t>
            </a:r>
            <a:r>
              <a:rPr lang="ro-RO" sz="1400" dirty="0" smtClean="0">
                <a:latin typeface="Calibri" panose="020F0502020204030204" pitchFamily="34" charset="0"/>
                <a:cs typeface="Calibri" panose="020F0502020204030204" pitchFamily="34" charset="0"/>
              </a:rPr>
              <a:t>.</a:t>
            </a:r>
          </a:p>
          <a:p>
            <a:pPr marL="0" indent="0">
              <a:buNone/>
            </a:pPr>
            <a:endParaRPr lang="ro-RO" sz="1400" dirty="0" smtClean="0">
              <a:latin typeface="Calibri" panose="020F0502020204030204" pitchFamily="34" charset="0"/>
              <a:cs typeface="Calibri" panose="020F0502020204030204" pitchFamily="34" charset="0"/>
            </a:endParaRPr>
          </a:p>
          <a:p>
            <a:pPr marL="0" indent="0">
              <a:buNone/>
            </a:pPr>
            <a:r>
              <a:rPr lang="vi-VN" sz="1400" dirty="0" smtClean="0">
                <a:latin typeface="Calibri" panose="020F0502020204030204" pitchFamily="34" charset="0"/>
                <a:cs typeface="Calibri" panose="020F0502020204030204" pitchFamily="34" charset="0"/>
              </a:rPr>
              <a:t>Obligaţiile </a:t>
            </a:r>
            <a:r>
              <a:rPr lang="vi-VN" sz="1400" dirty="0">
                <a:latin typeface="Calibri" panose="020F0502020204030204" pitchFamily="34" charset="0"/>
                <a:cs typeface="Calibri" panose="020F0502020204030204" pitchFamily="34" charset="0"/>
              </a:rPr>
              <a:t>beneficiarului referitoare la constituirea, utilizarea şi plata rezervei de implementare rămân aceleaşi până la încheierea actelor adiţionale la contractele de finanţare şi constituirea rezervelor de ajustare a valorii contractelor de finanţare</a:t>
            </a:r>
            <a:r>
              <a:rPr lang="vi-VN" sz="1400" dirty="0" smtClean="0">
                <a:latin typeface="Calibri" panose="020F0502020204030204" pitchFamily="34" charset="0"/>
                <a:cs typeface="Calibri" panose="020F0502020204030204" pitchFamily="34" charset="0"/>
              </a:rPr>
              <a:t>.</a:t>
            </a:r>
            <a:endParaRPr lang="ro-RO" sz="1400" dirty="0" smtClean="0">
              <a:latin typeface="Calibri" panose="020F0502020204030204" pitchFamily="34" charset="0"/>
              <a:cs typeface="Calibri" panose="020F0502020204030204" pitchFamily="34" charset="0"/>
            </a:endParaRPr>
          </a:p>
          <a:p>
            <a:pPr marL="0" indent="0">
              <a:buNone/>
            </a:pPr>
            <a:r>
              <a:rPr lang="vi-VN" sz="1400" b="1" dirty="0" smtClean="0">
                <a:latin typeface="Calibri" panose="020F0502020204030204" pitchFamily="34" charset="0"/>
                <a:cs typeface="Calibri" panose="020F0502020204030204" pitchFamily="34" charset="0"/>
              </a:rPr>
              <a:t>Modificarea </a:t>
            </a:r>
            <a:r>
              <a:rPr lang="vi-VN" sz="1400" b="1" dirty="0">
                <a:latin typeface="Calibri" panose="020F0502020204030204" pitchFamily="34" charset="0"/>
                <a:cs typeface="Calibri" panose="020F0502020204030204" pitchFamily="34" charset="0"/>
              </a:rPr>
              <a:t>bugetelor proiectelor prin Notificare pentru a pune în aplicare prevederile OUG </a:t>
            </a:r>
            <a:r>
              <a:rPr lang="vi-VN" sz="1400" b="1" dirty="0" smtClean="0">
                <a:latin typeface="Calibri" panose="020F0502020204030204" pitchFamily="34" charset="0"/>
                <a:cs typeface="Calibri" panose="020F0502020204030204" pitchFamily="34" charset="0"/>
              </a:rPr>
              <a:t>64/2022</a:t>
            </a:r>
            <a:r>
              <a:rPr lang="ro-RO" sz="1400" b="1" dirty="0" smtClean="0">
                <a:latin typeface="Calibri" panose="020F0502020204030204" pitchFamily="34" charset="0"/>
                <a:cs typeface="Calibri" panose="020F0502020204030204" pitchFamily="34" charset="0"/>
              </a:rPr>
              <a:t>,</a:t>
            </a:r>
            <a:r>
              <a:rPr lang="vi-VN" sz="1400" b="1" dirty="0" smtClean="0">
                <a:latin typeface="Calibri" panose="020F0502020204030204" pitchFamily="34" charset="0"/>
                <a:cs typeface="Calibri" panose="020F0502020204030204" pitchFamily="34" charset="0"/>
              </a:rPr>
              <a:t> </a:t>
            </a:r>
            <a:r>
              <a:rPr lang="vi-VN" sz="1400" b="1" dirty="0">
                <a:latin typeface="Calibri" panose="020F0502020204030204" pitchFamily="34" charset="0"/>
                <a:cs typeface="Calibri" panose="020F0502020204030204" pitchFamily="34" charset="0"/>
              </a:rPr>
              <a:t>se poate realiza </a:t>
            </a:r>
            <a:r>
              <a:rPr lang="vi-VN" sz="1400" b="1" u="sng" dirty="0">
                <a:latin typeface="Calibri" panose="020F0502020204030204" pitchFamily="34" charset="0"/>
                <a:cs typeface="Calibri" panose="020F0502020204030204" pitchFamily="34" charset="0"/>
              </a:rPr>
              <a:t>numai pe perioada de implementare a proiectelor, în condițiile prevăzute în contractele de finanțare</a:t>
            </a:r>
            <a:r>
              <a:rPr lang="vi-VN" sz="1400" b="1" u="sng" dirty="0" smtClean="0">
                <a:latin typeface="Calibri" panose="020F0502020204030204" pitchFamily="34" charset="0"/>
                <a:cs typeface="Calibri" panose="020F0502020204030204" pitchFamily="34" charset="0"/>
              </a:rPr>
              <a:t>.</a:t>
            </a:r>
            <a:endParaRPr lang="ro-RO" sz="1400" b="1" u="sng" dirty="0" smtClean="0">
              <a:latin typeface="Calibri" panose="020F0502020204030204" pitchFamily="34" charset="0"/>
              <a:cs typeface="Calibri" panose="020F0502020204030204" pitchFamily="34" charset="0"/>
            </a:endParaRPr>
          </a:p>
          <a:p>
            <a:pPr marL="0" indent="0">
              <a:buNone/>
            </a:pPr>
            <a:r>
              <a:rPr lang="ro-RO" sz="1400" dirty="0" smtClean="0">
                <a:latin typeface="Calibri" panose="020F0502020204030204" pitchFamily="34" charset="0"/>
                <a:cs typeface="Calibri" panose="020F0502020204030204" pitchFamily="34" charset="0"/>
              </a:rPr>
              <a:t>Modificările de buget devin aplicabile numai după </a:t>
            </a:r>
            <a:r>
              <a:rPr lang="ro-RO" sz="1400" b="1" u="sng" dirty="0" smtClean="0">
                <a:latin typeface="Calibri" panose="020F0502020204030204" pitchFamily="34" charset="0"/>
                <a:cs typeface="Calibri" panose="020F0502020204030204" pitchFamily="34" charset="0"/>
              </a:rPr>
              <a:t>avizarea acestora de către OI.</a:t>
            </a:r>
          </a:p>
          <a:p>
            <a:pPr marL="0" indent="0">
              <a:buNone/>
            </a:pPr>
            <a:endParaRPr lang="ro-RO" sz="1400" b="1" u="sng" dirty="0" smtClean="0">
              <a:latin typeface="Calibri" panose="020F0502020204030204" pitchFamily="34" charset="0"/>
              <a:cs typeface="Calibri" panose="020F0502020204030204" pitchFamily="34" charset="0"/>
            </a:endParaRPr>
          </a:p>
          <a:p>
            <a:pPr marL="0" indent="0">
              <a:buNone/>
            </a:pPr>
            <a:r>
              <a:rPr lang="vi-VN" sz="1400" dirty="0">
                <a:latin typeface="Calibri" panose="020F0502020204030204" pitchFamily="34" charset="0"/>
                <a:cs typeface="Calibri" panose="020F0502020204030204" pitchFamily="34" charset="0"/>
              </a:rPr>
              <a:t>Nedetectarea de către OI/AM a neconformităților cu ocazia încheierii notificărilor efectuate de către beneficiar nu împietează asupra dreptului AM de a declara ulterior neeligibile cheltuielile efectuate cu nerespectarea prevederilor legale în vigoare și/sau de a aplica corecţii financiare/reduceri procentuale, ca urmare a verificării cererilor de rambursare/plată</a:t>
            </a:r>
            <a:r>
              <a:rPr lang="vi-VN" sz="1400" dirty="0" smtClean="0">
                <a:latin typeface="Calibri" panose="020F0502020204030204" pitchFamily="34" charset="0"/>
                <a:cs typeface="Calibri" panose="020F0502020204030204" pitchFamily="34" charset="0"/>
              </a:rPr>
              <a:t>.</a:t>
            </a:r>
            <a:endParaRPr lang="ro-RO" sz="1400" dirty="0" smtClean="0">
              <a:latin typeface="Calibri" panose="020F0502020204030204" pitchFamily="34" charset="0"/>
              <a:cs typeface="Calibri" panose="020F0502020204030204" pitchFamily="34" charset="0"/>
            </a:endParaRPr>
          </a:p>
          <a:p>
            <a:pPr marL="0" indent="0">
              <a:buNone/>
            </a:pPr>
            <a:endParaRPr lang="ro-RO" sz="1400" dirty="0" smtClean="0">
              <a:latin typeface="Calibri" panose="020F0502020204030204" pitchFamily="34" charset="0"/>
              <a:cs typeface="Calibri" panose="020F0502020204030204" pitchFamily="34" charset="0"/>
            </a:endParaRPr>
          </a:p>
          <a:p>
            <a:pPr marL="0" indent="0">
              <a:buNone/>
            </a:pPr>
            <a:endParaRPr lang="vi-VN" sz="1400" dirty="0">
              <a:latin typeface="Calibri" panose="020F0502020204030204" pitchFamily="34" charset="0"/>
              <a:cs typeface="Calibri" panose="020F0502020204030204" pitchFamily="34" charset="0"/>
            </a:endParaRPr>
          </a:p>
          <a:p>
            <a:pPr marL="0" indent="0">
              <a:buNone/>
            </a:pPr>
            <a:endParaRPr lang="vi-VN" sz="1400" dirty="0">
              <a:latin typeface="Calibri" panose="020F0502020204030204" pitchFamily="34" charset="0"/>
              <a:cs typeface="Calibri" panose="020F0502020204030204" pitchFamily="34" charset="0"/>
            </a:endParaRPr>
          </a:p>
          <a:p>
            <a:pPr marL="0" indent="0">
              <a:buNone/>
            </a:pPr>
            <a:endParaRPr lang="vi-VN" sz="1400" b="1" u="sng" dirty="0">
              <a:latin typeface="Calibri" panose="020F0502020204030204" pitchFamily="34" charset="0"/>
              <a:cs typeface="Calibri" panose="020F0502020204030204" pitchFamily="34" charset="0"/>
            </a:endParaRPr>
          </a:p>
          <a:p>
            <a:pPr marL="0" indent="0">
              <a:buNone/>
            </a:pPr>
            <a:endParaRPr lang="it-IT" sz="1800" u="sng" dirty="0"/>
          </a:p>
          <a:p>
            <a:pPr marL="0" indent="0">
              <a:buNone/>
            </a:pPr>
            <a:endParaRPr lang="ro-RO" sz="1800" dirty="0" smtClean="0"/>
          </a:p>
          <a:p>
            <a:pPr marL="0" indent="0">
              <a:buNone/>
            </a:pPr>
            <a:endParaRPr lang="ro-RO" sz="1800" dirty="0"/>
          </a:p>
        </p:txBody>
      </p:sp>
    </p:spTree>
    <p:extLst>
      <p:ext uri="{BB962C8B-B14F-4D97-AF65-F5344CB8AC3E}">
        <p14:creationId xmlns:p14="http://schemas.microsoft.com/office/powerpoint/2010/main" val="916806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50824" y="260350"/>
            <a:ext cx="8713663" cy="5904954"/>
          </a:xfrm>
        </p:spPr>
        <p:txBody>
          <a:bodyPr/>
          <a:lstStyle/>
          <a:p>
            <a:pPr marL="0" indent="0">
              <a:buNone/>
            </a:pPr>
            <a:r>
              <a:rPr lang="vi-VN" sz="1400" b="1" dirty="0" smtClean="0">
                <a:latin typeface="Calibri" panose="020F0502020204030204" pitchFamily="34" charset="0"/>
                <a:cs typeface="Calibri" panose="020F0502020204030204" pitchFamily="34" charset="0"/>
              </a:rPr>
              <a:t>ATENȚIE</a:t>
            </a:r>
            <a:r>
              <a:rPr lang="vi-VN" sz="1400" b="1" dirty="0">
                <a:latin typeface="Calibri" panose="020F0502020204030204" pitchFamily="34" charset="0"/>
                <a:cs typeface="Calibri" panose="020F0502020204030204" pitchFamily="34" charset="0"/>
              </a:rPr>
              <a:t>! Notificările de modificare a bugetului nu pot majora cheltuielile eligibile pentru următoarele categorii de cheltuieli</a:t>
            </a:r>
            <a:r>
              <a:rPr lang="vi-VN" sz="1400" b="1" dirty="0" smtClean="0">
                <a:latin typeface="Calibri" panose="020F0502020204030204" pitchFamily="34" charset="0"/>
                <a:cs typeface="Calibri" panose="020F0502020204030204" pitchFamily="34" charset="0"/>
              </a:rPr>
              <a:t>:</a:t>
            </a:r>
            <a:endParaRPr lang="vi-VN" sz="1400" b="1" dirty="0">
              <a:latin typeface="Calibri" panose="020F0502020204030204" pitchFamily="34" charset="0"/>
              <a:cs typeface="Calibri" panose="020F0502020204030204" pitchFamily="34" charset="0"/>
            </a:endParaRPr>
          </a:p>
          <a:p>
            <a:pPr>
              <a:buFont typeface="+mj-lt"/>
              <a:buAutoNum type="alphaLcParenR"/>
            </a:pPr>
            <a:r>
              <a:rPr lang="vi-VN" sz="1400" b="1" dirty="0" smtClean="0">
                <a:latin typeface="Calibri" panose="020F0502020204030204" pitchFamily="34" charset="0"/>
                <a:cs typeface="Calibri" panose="020F0502020204030204" pitchFamily="34" charset="0"/>
              </a:rPr>
              <a:t>cheltuieli </a:t>
            </a:r>
            <a:r>
              <a:rPr lang="vi-VN" sz="1400" b="1" dirty="0">
                <a:latin typeface="Calibri" panose="020F0502020204030204" pitchFamily="34" charset="0"/>
                <a:cs typeface="Calibri" panose="020F0502020204030204" pitchFamily="34" charset="0"/>
              </a:rPr>
              <a:t>care au la bază contracte de consultanță/supervizare precum și alte contracte de natură similară;</a:t>
            </a:r>
          </a:p>
          <a:p>
            <a:pPr>
              <a:buFont typeface="+mj-lt"/>
              <a:buAutoNum type="alphaLcParenR"/>
            </a:pPr>
            <a:r>
              <a:rPr lang="vi-VN" sz="1400" b="1" dirty="0" smtClean="0">
                <a:latin typeface="Calibri" panose="020F0502020204030204" pitchFamily="34" charset="0"/>
                <a:cs typeface="Calibri" panose="020F0502020204030204" pitchFamily="34" charset="0"/>
              </a:rPr>
              <a:t>cheltuieli </a:t>
            </a:r>
            <a:r>
              <a:rPr lang="vi-VN" sz="1400" b="1" dirty="0">
                <a:latin typeface="Calibri" panose="020F0502020204030204" pitchFamily="34" charset="0"/>
                <a:cs typeface="Calibri" panose="020F0502020204030204" pitchFamily="34" charset="0"/>
              </a:rPr>
              <a:t>care au la bază contracte de prestări servicii;</a:t>
            </a:r>
          </a:p>
          <a:p>
            <a:pPr>
              <a:buFont typeface="+mj-lt"/>
              <a:buAutoNum type="alphaLcParenR"/>
            </a:pPr>
            <a:r>
              <a:rPr lang="vi-VN" sz="1400" b="1" dirty="0" smtClean="0">
                <a:latin typeface="Calibri" panose="020F0502020204030204" pitchFamily="34" charset="0"/>
                <a:cs typeface="Calibri" panose="020F0502020204030204" pitchFamily="34" charset="0"/>
              </a:rPr>
              <a:t>cheltuieli </a:t>
            </a:r>
            <a:r>
              <a:rPr lang="vi-VN" sz="1400" b="1" dirty="0">
                <a:latin typeface="Calibri" panose="020F0502020204030204" pitchFamily="34" charset="0"/>
                <a:cs typeface="Calibri" panose="020F0502020204030204" pitchFamily="34" charset="0"/>
              </a:rPr>
              <a:t>care au la bază contracte de asistență tehnică</a:t>
            </a:r>
            <a:r>
              <a:rPr lang="vi-VN" sz="1400" b="1" dirty="0" smtClean="0">
                <a:latin typeface="Calibri" panose="020F0502020204030204" pitchFamily="34" charset="0"/>
                <a:cs typeface="Calibri" panose="020F0502020204030204" pitchFamily="34" charset="0"/>
              </a:rPr>
              <a:t>;</a:t>
            </a:r>
            <a:endParaRPr lang="ro-RO" sz="1400" b="1" dirty="0">
              <a:latin typeface="Calibri" panose="020F0502020204030204" pitchFamily="34" charset="0"/>
              <a:cs typeface="Calibri" panose="020F0502020204030204" pitchFamily="34" charset="0"/>
            </a:endParaRPr>
          </a:p>
          <a:p>
            <a:pPr>
              <a:buFont typeface="+mj-lt"/>
              <a:buAutoNum type="alphaLcParenR"/>
            </a:pPr>
            <a:r>
              <a:rPr lang="vi-VN" sz="1400" b="1" dirty="0" smtClean="0">
                <a:latin typeface="Calibri" panose="020F0502020204030204" pitchFamily="34" charset="0"/>
                <a:cs typeface="Calibri" panose="020F0502020204030204" pitchFamily="34" charset="0"/>
              </a:rPr>
              <a:t>cheltuieli </a:t>
            </a:r>
            <a:r>
              <a:rPr lang="vi-VN" sz="1400" b="1" dirty="0">
                <a:latin typeface="Calibri" panose="020F0502020204030204" pitchFamily="34" charset="0"/>
                <a:cs typeface="Calibri" panose="020F0502020204030204" pitchFamily="34" charset="0"/>
              </a:rPr>
              <a:t>care au la bază contracte pentru management de proiect;</a:t>
            </a:r>
          </a:p>
          <a:p>
            <a:pPr>
              <a:buFont typeface="+mj-lt"/>
              <a:buAutoNum type="alphaLcParenR"/>
            </a:pPr>
            <a:r>
              <a:rPr lang="vi-VN" sz="1400" b="1" dirty="0" smtClean="0">
                <a:latin typeface="Calibri" panose="020F0502020204030204" pitchFamily="34" charset="0"/>
                <a:cs typeface="Calibri" panose="020F0502020204030204" pitchFamily="34" charset="0"/>
              </a:rPr>
              <a:t>cheltuieli </a:t>
            </a:r>
            <a:r>
              <a:rPr lang="vi-VN" sz="1400" b="1" dirty="0">
                <a:latin typeface="Calibri" panose="020F0502020204030204" pitchFamily="34" charset="0"/>
                <a:cs typeface="Calibri" panose="020F0502020204030204" pitchFamily="34" charset="0"/>
              </a:rPr>
              <a:t>care au la bază contracte pentru auditul de proiect;</a:t>
            </a:r>
          </a:p>
          <a:p>
            <a:pPr>
              <a:buFont typeface="+mj-lt"/>
              <a:buAutoNum type="alphaLcParenR"/>
            </a:pPr>
            <a:r>
              <a:rPr lang="vi-VN" sz="1400" b="1" dirty="0" smtClean="0">
                <a:latin typeface="Calibri" panose="020F0502020204030204" pitchFamily="34" charset="0"/>
                <a:cs typeface="Calibri" panose="020F0502020204030204" pitchFamily="34" charset="0"/>
              </a:rPr>
              <a:t>cheltuieli </a:t>
            </a:r>
            <a:r>
              <a:rPr lang="vi-VN" sz="1400" b="1" dirty="0">
                <a:latin typeface="Calibri" panose="020F0502020204030204" pitchFamily="34" charset="0"/>
                <a:cs typeface="Calibri" panose="020F0502020204030204" pitchFamily="34" charset="0"/>
              </a:rPr>
              <a:t>de natură </a:t>
            </a:r>
            <a:r>
              <a:rPr lang="vi-VN" sz="1400" b="1" dirty="0" smtClean="0">
                <a:latin typeface="Calibri" panose="020F0502020204030204" pitchFamily="34" charset="0"/>
                <a:cs typeface="Calibri" panose="020F0502020204030204" pitchFamily="34" charset="0"/>
              </a:rPr>
              <a:t>salarială;</a:t>
            </a:r>
            <a:endParaRPr lang="ro-RO" sz="1400" b="1" dirty="0" smtClean="0">
              <a:latin typeface="Calibri" panose="020F0502020204030204" pitchFamily="34" charset="0"/>
              <a:cs typeface="Calibri" panose="020F0502020204030204" pitchFamily="34" charset="0"/>
            </a:endParaRPr>
          </a:p>
          <a:p>
            <a:pPr>
              <a:buFont typeface="+mj-lt"/>
              <a:buAutoNum type="alphaLcParenR"/>
            </a:pPr>
            <a:r>
              <a:rPr lang="vi-VN" sz="1400" b="1" dirty="0" smtClean="0">
                <a:latin typeface="Calibri" panose="020F0502020204030204" pitchFamily="34" charset="0"/>
                <a:cs typeface="Calibri" panose="020F0502020204030204" pitchFamily="34" charset="0"/>
              </a:rPr>
              <a:t>alte </a:t>
            </a:r>
            <a:r>
              <a:rPr lang="vi-VN" sz="1400" b="1" dirty="0">
                <a:latin typeface="Calibri" panose="020F0502020204030204" pitchFamily="34" charset="0"/>
                <a:cs typeface="Calibri" panose="020F0502020204030204" pitchFamily="34" charset="0"/>
              </a:rPr>
              <a:t>categorii de cheltuieli de prestări servicii sau de natură similară încheiate potrivit legii</a:t>
            </a:r>
            <a:r>
              <a:rPr lang="vi-VN" sz="1400" b="1" dirty="0" smtClean="0">
                <a:latin typeface="Calibri" panose="020F0502020204030204" pitchFamily="34" charset="0"/>
                <a:cs typeface="Calibri" panose="020F0502020204030204" pitchFamily="34" charset="0"/>
              </a:rPr>
              <a:t>.</a:t>
            </a:r>
            <a:endParaRPr lang="ro-RO" sz="1400" b="1" dirty="0" smtClean="0">
              <a:latin typeface="Calibri" panose="020F0502020204030204" pitchFamily="34" charset="0"/>
              <a:cs typeface="Calibri" panose="020F0502020204030204" pitchFamily="34" charset="0"/>
            </a:endParaRPr>
          </a:p>
          <a:p>
            <a:pPr>
              <a:buFont typeface="+mj-lt"/>
              <a:buAutoNum type="alphaLcParenR"/>
            </a:pPr>
            <a:endParaRPr lang="ro-RO" sz="1400" dirty="0" smtClean="0"/>
          </a:p>
          <a:p>
            <a:pPr marL="0" indent="0">
              <a:buNone/>
            </a:pPr>
            <a:r>
              <a:rPr lang="vi-VN" sz="1400" dirty="0">
                <a:latin typeface="Calibri" panose="020F0502020204030204" pitchFamily="34" charset="0"/>
                <a:cs typeface="Calibri" panose="020F0502020204030204" pitchFamily="34" charset="0"/>
              </a:rPr>
              <a:t> În cadrul bugetului contractului de finanțare se vor crea linii noi aferente ajustărilor de preț, respectiv se va modifica bugetul contractului de finanțare, prin introducerea, după caz, a următoarelor subcategorii bugetare, care vor fi completate cu sumele care fac obiectul notificării:</a:t>
            </a:r>
          </a:p>
          <a:p>
            <a:pPr>
              <a:buFont typeface="Wingdings" panose="05000000000000000000" pitchFamily="2" charset="2"/>
              <a:buChar char="ü"/>
            </a:pPr>
            <a:r>
              <a:rPr lang="vi-VN" sz="1400" dirty="0">
                <a:latin typeface="Calibri" panose="020F0502020204030204" pitchFamily="34" charset="0"/>
                <a:cs typeface="Calibri" panose="020F0502020204030204" pitchFamily="34" charset="0"/>
              </a:rPr>
              <a:t> Categoria de cheltuiala 15 /310 subcategoria cheltuieli de natura ajustărilor de preț la construcții și instalații;</a:t>
            </a:r>
          </a:p>
          <a:p>
            <a:pPr>
              <a:buFont typeface="Wingdings" panose="05000000000000000000" pitchFamily="2" charset="2"/>
              <a:buChar char="ü"/>
            </a:pPr>
            <a:r>
              <a:rPr lang="vi-VN" sz="1400" dirty="0">
                <a:latin typeface="Calibri" panose="020F0502020204030204" pitchFamily="34" charset="0"/>
                <a:cs typeface="Calibri" panose="020F0502020204030204" pitchFamily="34" charset="0"/>
              </a:rPr>
              <a:t> Categoria de cheltuiala 15 /309 subcategoria cheltuieli de natura ajustărilor de preț contractele  de furnizare</a:t>
            </a:r>
            <a:r>
              <a:rPr lang="vi-VN" sz="1400" dirty="0" smtClean="0">
                <a:latin typeface="Calibri" panose="020F0502020204030204" pitchFamily="34" charset="0"/>
                <a:cs typeface="Calibri" panose="020F0502020204030204" pitchFamily="34" charset="0"/>
              </a:rPr>
              <a:t>;</a:t>
            </a:r>
            <a:endParaRPr lang="vi-VN" sz="1400" dirty="0">
              <a:latin typeface="Calibri" panose="020F0502020204030204" pitchFamily="34" charset="0"/>
              <a:cs typeface="Calibri" panose="020F0502020204030204" pitchFamily="34" charset="0"/>
            </a:endParaRPr>
          </a:p>
          <a:p>
            <a:pPr marL="0" indent="0">
              <a:buNone/>
            </a:pPr>
            <a:r>
              <a:rPr lang="vi-VN" sz="1400" dirty="0">
                <a:latin typeface="Calibri" panose="020F0502020204030204" pitchFamily="34" charset="0"/>
                <a:cs typeface="Calibri" panose="020F0502020204030204" pitchFamily="34" charset="0"/>
              </a:rPr>
              <a:t>Modificările efectuate prin Notificare în vederea ajustării conform OUG 64/2022 se vor face prin realocarea sumelor aferente categoriei bugetare Diverse și neprevăzute, prin realocarea economiilor existente la nivelul proiectului, precum și prin realocarea sumelor necesare în acest sens de la investiția de bază către subcategoriile bugetare mai sus enumerate. </a:t>
            </a:r>
          </a:p>
          <a:p>
            <a:pPr marL="0" lvl="0" indent="0">
              <a:buNone/>
            </a:pPr>
            <a:r>
              <a:rPr lang="vi-VN" sz="1400" dirty="0">
                <a:solidFill>
                  <a:srgbClr val="000000"/>
                </a:solidFill>
                <a:latin typeface="Calibri" panose="020F0502020204030204" pitchFamily="34" charset="0"/>
                <a:cs typeface="Calibri" panose="020F0502020204030204" pitchFamily="34" charset="0"/>
              </a:rPr>
              <a:t>Cu ocazia încheierii actelor adiționale la contractele de finanțare, respectiv a constituirii rezervelor de ajustare, categoria bugetară Diverse și neprevăzute (după caz), precum și categoriile aferente investiției de bază de unde s-au transferat sume vor fi </a:t>
            </a:r>
            <a:r>
              <a:rPr lang="vi-VN" sz="1400" b="1" u="sng" dirty="0">
                <a:solidFill>
                  <a:srgbClr val="000000"/>
                </a:solidFill>
                <a:latin typeface="Calibri" panose="020F0502020204030204" pitchFamily="34" charset="0"/>
                <a:cs typeface="Calibri" panose="020F0502020204030204" pitchFamily="34" charset="0"/>
              </a:rPr>
              <a:t>reconstituite cu sumele realocate prin intermediul Notificării.</a:t>
            </a:r>
          </a:p>
          <a:p>
            <a:pPr marL="0" lvl="0" indent="0">
              <a:buNone/>
            </a:pPr>
            <a:r>
              <a:rPr lang="vi-VN" sz="1400" dirty="0">
                <a:solidFill>
                  <a:srgbClr val="000000"/>
                </a:solidFill>
                <a:latin typeface="Calibri" panose="020F0502020204030204" pitchFamily="34" charset="0"/>
                <a:cs typeface="Calibri" panose="020F0502020204030204" pitchFamily="34" charset="0"/>
              </a:rPr>
              <a:t>Valoarea economiilor realocate se va scădea din valoarea totală a rezervei de ajustare solicitată prin intermediul actului adițional.</a:t>
            </a:r>
          </a:p>
          <a:p>
            <a:pPr marL="0" indent="0">
              <a:buNone/>
            </a:pPr>
            <a:endParaRPr lang="ro-RO" sz="1400" dirty="0" smtClean="0"/>
          </a:p>
          <a:p>
            <a:pPr marL="0" indent="0">
              <a:buNone/>
            </a:pPr>
            <a:endParaRPr lang="vi-VN" dirty="0"/>
          </a:p>
          <a:p>
            <a:pPr marL="0" indent="0">
              <a:buNone/>
            </a:pPr>
            <a:endParaRPr lang="en-US" dirty="0"/>
          </a:p>
        </p:txBody>
      </p:sp>
    </p:spTree>
    <p:extLst>
      <p:ext uri="{BB962C8B-B14F-4D97-AF65-F5344CB8AC3E}">
        <p14:creationId xmlns:p14="http://schemas.microsoft.com/office/powerpoint/2010/main" val="398837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marL="0" indent="0">
              <a:buNone/>
            </a:pPr>
            <a:r>
              <a:rPr lang="en-US" sz="2000" b="1" u="sng" dirty="0" smtClean="0"/>
              <a:t>M</a:t>
            </a:r>
            <a:r>
              <a:rPr lang="ro-RO" sz="2000" b="1" u="sng" dirty="0" smtClean="0"/>
              <a:t>odificări bugetare la nivelul contractului de finanțare prin Act Adițional</a:t>
            </a:r>
          </a:p>
          <a:p>
            <a:pPr marL="0" indent="0">
              <a:buNone/>
            </a:pPr>
            <a:endParaRPr lang="ro-RO" sz="2000" dirty="0" smtClean="0"/>
          </a:p>
          <a:p>
            <a:pPr marL="0" indent="0">
              <a:buNone/>
            </a:pPr>
            <a:r>
              <a:rPr lang="vi-VN" sz="1400" dirty="0">
                <a:latin typeface="Calibri" panose="020F0502020204030204" pitchFamily="34" charset="0"/>
                <a:cs typeface="Calibri" panose="020F0502020204030204" pitchFamily="34" charset="0"/>
              </a:rPr>
              <a:t>Încheierea de acte adiționale la contractele de finanțare, pentru constituirea/revizuirea rezervei de ajustare la nivelul acestora, se poate face </a:t>
            </a:r>
            <a:r>
              <a:rPr lang="vi-VN" sz="1400" b="1" dirty="0">
                <a:latin typeface="Calibri" panose="020F0502020204030204" pitchFamily="34" charset="0"/>
                <a:cs typeface="Calibri" panose="020F0502020204030204" pitchFamily="34" charset="0"/>
              </a:rPr>
              <a:t>dacă sunt îndeplinite, cumulativ, următoarele condiții</a:t>
            </a:r>
            <a:r>
              <a:rPr lang="vi-VN" sz="1400" b="1" dirty="0" smtClean="0">
                <a:latin typeface="Calibri" panose="020F0502020204030204" pitchFamily="34" charset="0"/>
                <a:cs typeface="Calibri" panose="020F0502020204030204" pitchFamily="34" charset="0"/>
              </a:rPr>
              <a:t>:</a:t>
            </a:r>
            <a:endParaRPr lang="ro-RO" sz="1400" b="1" dirty="0" smtClean="0">
              <a:latin typeface="Calibri" panose="020F0502020204030204" pitchFamily="34" charset="0"/>
              <a:cs typeface="Calibri" panose="020F0502020204030204" pitchFamily="34" charset="0"/>
            </a:endParaRPr>
          </a:p>
          <a:p>
            <a:pPr marL="0" indent="0">
              <a:buNone/>
            </a:pPr>
            <a:endParaRPr lang="vi-VN" sz="1400" b="1" dirty="0">
              <a:latin typeface="Calibri" panose="020F0502020204030204" pitchFamily="34" charset="0"/>
              <a:cs typeface="Calibri" panose="020F0502020204030204" pitchFamily="34" charset="0"/>
            </a:endParaRP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Beneficiarul </a:t>
            </a:r>
            <a:r>
              <a:rPr lang="vi-VN" sz="1400" dirty="0">
                <a:latin typeface="Calibri" panose="020F0502020204030204" pitchFamily="34" charset="0"/>
                <a:cs typeface="Calibri" panose="020F0502020204030204" pitchFamily="34" charset="0"/>
              </a:rPr>
              <a:t>a utilizat minim 75% din valoarea eligibilă a proiectului</a:t>
            </a:r>
            <a:r>
              <a:rPr lang="vi-VN" sz="1400" dirty="0" smtClean="0">
                <a:latin typeface="Calibri" panose="020F0502020204030204" pitchFamily="34" charset="0"/>
                <a:cs typeface="Calibri" panose="020F0502020204030204" pitchFamily="34" charset="0"/>
              </a:rPr>
              <a:t>;</a:t>
            </a:r>
            <a:endParaRPr lang="vi-VN" sz="1400" dirty="0">
              <a:latin typeface="Calibri" panose="020F0502020204030204" pitchFamily="34" charset="0"/>
              <a:cs typeface="Calibri" panose="020F0502020204030204" pitchFamily="34" charset="0"/>
            </a:endParaRP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A </a:t>
            </a:r>
            <a:r>
              <a:rPr lang="vi-VN" sz="1400" dirty="0">
                <a:latin typeface="Calibri" panose="020F0502020204030204" pitchFamily="34" charset="0"/>
                <a:cs typeface="Calibri" panose="020F0502020204030204" pitchFamily="34" charset="0"/>
              </a:rPr>
              <a:t>fost constituită rezerva de implementare a contractului de achiziție/sectorial/acordului cadru (a fost încheiat act adițional la acest contract, cu respectarea condițiilor și pașilor din OUG 64/2022);</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Rezerva </a:t>
            </a:r>
            <a:r>
              <a:rPr lang="vi-VN" sz="1400" dirty="0">
                <a:latin typeface="Calibri" panose="020F0502020204030204" pitchFamily="34" charset="0"/>
                <a:cs typeface="Calibri" panose="020F0502020204030204" pitchFamily="34" charset="0"/>
              </a:rPr>
              <a:t>de implementare constituită respectă regulile referitoare la determinarea valorii ajustărilor de preț ale contractelor de achiziție, așa cum sunt detaliate în cadrul OUG 64/2022;</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Sunt </a:t>
            </a:r>
            <a:r>
              <a:rPr lang="vi-VN" sz="1400" dirty="0">
                <a:latin typeface="Calibri" panose="020F0502020204030204" pitchFamily="34" charset="0"/>
                <a:cs typeface="Calibri" panose="020F0502020204030204" pitchFamily="34" charset="0"/>
              </a:rPr>
              <a:t>respectate termenele de solicitare a ajustărilor de preț ale contractelor de achiziție/sectoriale/acordurilor cadru de către contractori (art. 11 din OUG 64/2022);</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Contractele </a:t>
            </a:r>
            <a:r>
              <a:rPr lang="vi-VN" sz="1400" dirty="0">
                <a:latin typeface="Calibri" panose="020F0502020204030204" pitchFamily="34" charset="0"/>
                <a:cs typeface="Calibri" panose="020F0502020204030204" pitchFamily="34" charset="0"/>
              </a:rPr>
              <a:t>de achiziție pentru care s-a constituit rezerva de implementare prin încheierea de acte adiționale se încadrează în categoriile enumerate de OUG 64/2022 </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Modificarea </a:t>
            </a:r>
            <a:r>
              <a:rPr lang="vi-VN" sz="1400" dirty="0">
                <a:latin typeface="Calibri" panose="020F0502020204030204" pitchFamily="34" charset="0"/>
                <a:cs typeface="Calibri" panose="020F0502020204030204" pitchFamily="34" charset="0"/>
              </a:rPr>
              <a:t>prețului contractelor de achiziție /contractelor sectoriale/acordurilor cadru nu încalcă prevederile art. 8  din OUG 64/2022 (valoarea cumulată a modificărilor contractului, inclusiv cele aferente prezentei ordonanţei de urgenţă, nu va depăşi 50% din preţul iniţial al contractului de achiziţie publică/contractului sectorial/acordului-cadru – a se vedea Cap. III, Art. 4 din prezenta Metodologie);</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Sunt </a:t>
            </a:r>
            <a:r>
              <a:rPr lang="vi-VN" sz="1400" dirty="0">
                <a:latin typeface="Calibri" panose="020F0502020204030204" pitchFamily="34" charset="0"/>
                <a:cs typeface="Calibri" panose="020F0502020204030204" pitchFamily="34" charset="0"/>
              </a:rPr>
              <a:t>respectate procentele de constituire a rezervelor de implementare la nivelul contractelor de achiziție/sectoriale/acordurilor cadru, potrivit dispozițiilor art. 9 din OUG 64/2022;</a:t>
            </a:r>
          </a:p>
          <a:p>
            <a:pPr marL="0" indent="0">
              <a:buNone/>
            </a:pPr>
            <a:endParaRPr lang="en-US" sz="1400" dirty="0"/>
          </a:p>
        </p:txBody>
      </p:sp>
    </p:spTree>
    <p:extLst>
      <p:ext uri="{BB962C8B-B14F-4D97-AF65-F5344CB8AC3E}">
        <p14:creationId xmlns:p14="http://schemas.microsoft.com/office/powerpoint/2010/main" val="3214255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buFont typeface="Wingdings" panose="05000000000000000000" pitchFamily="2" charset="2"/>
              <a:buChar char="ü"/>
            </a:pPr>
            <a:endParaRPr lang="ro-RO" sz="1400" dirty="0" smtClean="0">
              <a:latin typeface="Calibri" panose="020F0502020204030204" pitchFamily="34" charset="0"/>
              <a:cs typeface="Calibri" panose="020F0502020204030204" pitchFamily="34" charset="0"/>
            </a:endParaRP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Indicatorii </a:t>
            </a:r>
            <a:r>
              <a:rPr lang="vi-VN" sz="1400" dirty="0">
                <a:latin typeface="Calibri" panose="020F0502020204030204" pitchFamily="34" charset="0"/>
                <a:cs typeface="Calibri" panose="020F0502020204030204" pitchFamily="34" charset="0"/>
              </a:rPr>
              <a:t>de realizare și rezultat aferenți proiectului nu sunt afectați;</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Rezerva </a:t>
            </a:r>
            <a:r>
              <a:rPr lang="vi-VN" sz="1400" dirty="0">
                <a:latin typeface="Calibri" panose="020F0502020204030204" pitchFamily="34" charset="0"/>
                <a:cs typeface="Calibri" panose="020F0502020204030204" pitchFamily="34" charset="0"/>
              </a:rPr>
              <a:t>de ajustare ce se constituie prin intermediul actului adițional nu depășește valoarea cumulată a rezervelor de implementare de la nivelul contractelor de achiziție/sectoriale/acordurilor cadru din </a:t>
            </a:r>
            <a:r>
              <a:rPr lang="vi-VN" sz="1400" dirty="0" smtClean="0">
                <a:latin typeface="Calibri" panose="020F0502020204030204" pitchFamily="34" charset="0"/>
                <a:cs typeface="Calibri" panose="020F0502020204030204" pitchFamily="34" charset="0"/>
              </a:rPr>
              <a:t>proiect;</a:t>
            </a:r>
            <a:endParaRPr lang="ro-RO" sz="1400" dirty="0" smtClean="0">
              <a:latin typeface="Calibri" panose="020F0502020204030204" pitchFamily="34" charset="0"/>
              <a:cs typeface="Calibri" panose="020F0502020204030204" pitchFamily="34" charset="0"/>
            </a:endParaRP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Sunt </a:t>
            </a:r>
            <a:r>
              <a:rPr lang="vi-VN" sz="1400" dirty="0">
                <a:latin typeface="Calibri" panose="020F0502020204030204" pitchFamily="34" charset="0"/>
                <a:cs typeface="Calibri" panose="020F0502020204030204" pitchFamily="34" charset="0"/>
              </a:rPr>
              <a:t>depuse toate documentele necesare pentru încheierea actului adițional (documentele detaliate în cadrul art. 10 și art. 25 din OUG 64/2022 (după caz), aviz/nota de conformitate/lista de verificare a actului adițional la contractul de achiziție/sectorial/acordul cadru emisă de OI, listele de verificare prevăzute ca Anexa 2 și Anexa 5 la prezenta Metodologie, alte documente necesare, potrivit cadrului contractual și cerințelor SMIS);</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Ajustarea </a:t>
            </a:r>
            <a:r>
              <a:rPr lang="vi-VN" sz="1400" dirty="0">
                <a:latin typeface="Calibri" panose="020F0502020204030204" pitchFamily="34" charset="0"/>
                <a:cs typeface="Calibri" panose="020F0502020204030204" pitchFamily="34" charset="0"/>
              </a:rPr>
              <a:t>solicitată respectă regulile de ajustare/dispozițiile prevăzute la art. 14 și 27 din OUG 64/2022</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Rezerva </a:t>
            </a:r>
            <a:r>
              <a:rPr lang="vi-VN" sz="1400" dirty="0">
                <a:latin typeface="Calibri" panose="020F0502020204030204" pitchFamily="34" charset="0"/>
                <a:cs typeface="Calibri" panose="020F0502020204030204" pitchFamily="34" charset="0"/>
              </a:rPr>
              <a:t>de ajustare solicitată exclude sumele aferente corecţiilor financiare aplicate beneficiarului, din vina exclusivă a acestuia, ca urmare a unor nereguli constatate potrivit prevederilor Ordonanţei de urgenţă a Guvernului nr. 66/2011;;</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La </a:t>
            </a:r>
            <a:r>
              <a:rPr lang="vi-VN" sz="1400" dirty="0">
                <a:latin typeface="Calibri" panose="020F0502020204030204" pitchFamily="34" charset="0"/>
                <a:cs typeface="Calibri" panose="020F0502020204030204" pitchFamily="34" charset="0"/>
              </a:rPr>
              <a:t>nivelul contractelor de achiziție pentru care s-a constituit rezerva de implementare nu s-au aplicat, de către beneficiar, penalităţi de întârziere/majorări de întârziere/daune interese sau alte clauze penalizatoare de natură similară pentru neîndeplinirea culpabilă a obligaţiilor contractuale asumate de contractanți, altele decât cele prevăzute în OUG 64/2022, iar contractele nu au depăşit durata de execuţie prevăzută în cadrul acestora fără ca aceasta să fi fost modificată potrivit clauzelor contractuale sau potrivit prevederilor legale în vigoare;</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Rezerva </a:t>
            </a:r>
            <a:r>
              <a:rPr lang="vi-VN" sz="1400" dirty="0">
                <a:latin typeface="Calibri" panose="020F0502020204030204" pitchFamily="34" charset="0"/>
                <a:cs typeface="Calibri" panose="020F0502020204030204" pitchFamily="34" charset="0"/>
              </a:rPr>
              <a:t>de ajustare solicitată nu majorează cheltuielile eligibile pentru categoriile de cheltuieli enumerate la art. 15, alin. (1) din OUG 64/2022 (atenție! rezerva de ajustare nu poate majora cheltuielile eligibile pentru nici o categorie de cheltuieli de prestări servicii); </a:t>
            </a:r>
          </a:p>
          <a:p>
            <a:pPr>
              <a:buFont typeface="Wingdings" panose="05000000000000000000" pitchFamily="2" charset="2"/>
              <a:buChar char="ü"/>
            </a:pPr>
            <a:r>
              <a:rPr lang="vi-VN" sz="1400" dirty="0" smtClean="0">
                <a:latin typeface="Calibri" panose="020F0502020204030204" pitchFamily="34" charset="0"/>
                <a:cs typeface="Calibri" panose="020F0502020204030204" pitchFamily="34" charset="0"/>
              </a:rPr>
              <a:t>Contractul </a:t>
            </a:r>
            <a:r>
              <a:rPr lang="vi-VN" sz="1400" dirty="0">
                <a:latin typeface="Calibri" panose="020F0502020204030204" pitchFamily="34" charset="0"/>
                <a:cs typeface="Calibri" panose="020F0502020204030204" pitchFamily="34" charset="0"/>
              </a:rPr>
              <a:t>de finanțare se află în implementare.</a:t>
            </a:r>
          </a:p>
          <a:p>
            <a:pPr marL="0" indent="0">
              <a:buNone/>
            </a:pPr>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8094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adr-2014-2020">
  <a:themeElements>
    <a:clrScheme name="Model implici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200" b="1" i="0" u="none" strike="noStrike" cap="none" normalizeH="0" baseline="0" smtClean="0">
            <a:ln>
              <a:noFill/>
            </a:ln>
            <a:solidFill>
              <a:schemeClr val="tx1"/>
            </a:solidFill>
            <a:effectLst/>
            <a:latin typeface="Arial" charset="0"/>
          </a:defRPr>
        </a:defPPr>
      </a:lstStyle>
    </a:lnDef>
  </a:objectDefaults>
  <a:extraClrSchemeLst>
    <a:extraClrScheme>
      <a:clrScheme name="Model implici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el implici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el implici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el implici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el implici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el implici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el implici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adr-2014-2020</Template>
  <TotalTime>68</TotalTime>
  <Words>1140</Words>
  <Application>Microsoft Office PowerPoint</Application>
  <PresentationFormat>On-screen Show (4:3)</PresentationFormat>
  <Paragraphs>78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adr-2014-2020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Ionuț Popa</dc:creator>
  <cp:lastModifiedBy>Alexandra Popa</cp:lastModifiedBy>
  <cp:revision>11</cp:revision>
  <dcterms:created xsi:type="dcterms:W3CDTF">2017-12-11T12:01:43Z</dcterms:created>
  <dcterms:modified xsi:type="dcterms:W3CDTF">2023-04-20T06:14:47Z</dcterms:modified>
</cp:coreProperties>
</file>